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7" r:id="rId2"/>
    <p:sldId id="257" r:id="rId3"/>
    <p:sldId id="274" r:id="rId4"/>
    <p:sldId id="287" r:id="rId5"/>
    <p:sldId id="284" r:id="rId6"/>
    <p:sldId id="276" r:id="rId7"/>
    <p:sldId id="285" r:id="rId8"/>
    <p:sldId id="292" r:id="rId9"/>
    <p:sldId id="289" r:id="rId10"/>
    <p:sldId id="290" r:id="rId11"/>
    <p:sldId id="288" r:id="rId12"/>
    <p:sldId id="283" r:id="rId13"/>
    <p:sldId id="286" r:id="rId14"/>
    <p:sldId id="294"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2740"/>
    <a:srgbClr val="B7915B"/>
    <a:srgbClr val="275B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76" autoAdjust="0"/>
    <p:restoredTop sz="86634" autoAdjust="0"/>
  </p:normalViewPr>
  <p:slideViewPr>
    <p:cSldViewPr snapToGrid="0" snapToObjects="1">
      <p:cViewPr>
        <p:scale>
          <a:sx n="53" d="100"/>
          <a:sy n="53" d="100"/>
        </p:scale>
        <p:origin x="-1260" y="-72"/>
      </p:cViewPr>
      <p:guideLst>
        <p:guide orient="horz" pos="4320"/>
        <p:guide pos="7680"/>
      </p:guideLst>
    </p:cSldViewPr>
  </p:slideViewPr>
  <p:outlineViewPr>
    <p:cViewPr>
      <p:scale>
        <a:sx n="33" d="100"/>
        <a:sy n="33" d="100"/>
      </p:scale>
      <p:origin x="0" y="-136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EE450D-F8FF-4DFC-AB4C-56087EA63FF2}" type="doc">
      <dgm:prSet loTypeId="urn:microsoft.com/office/officeart/2005/8/layout/vList2" loCatId="list" qsTypeId="urn:microsoft.com/office/officeart/2005/8/quickstyle/simple4" qsCatId="simple" csTypeId="urn:microsoft.com/office/officeart/2005/8/colors/accent5_4" csCatId="accent5" phldr="1"/>
      <dgm:spPr/>
      <dgm:t>
        <a:bodyPr/>
        <a:lstStyle/>
        <a:p>
          <a:endParaRPr lang="es-MX"/>
        </a:p>
      </dgm:t>
    </dgm:pt>
    <dgm:pt modelId="{F19BAC0B-680C-4C1B-91AF-7F5198CA7E12}">
      <dgm:prSet phldrT="[Texto]" custT="1"/>
      <dgm:spPr>
        <a:solidFill>
          <a:srgbClr val="972740"/>
        </a:solidFill>
      </dgm:spPr>
      <dgm:t>
        <a:bodyPr/>
        <a:lstStyle/>
        <a:p>
          <a:r>
            <a:rPr lang="es-MX" sz="5400" dirty="0"/>
            <a:t>Nueva estructura para supervisión</a:t>
          </a:r>
        </a:p>
      </dgm:t>
    </dgm:pt>
    <dgm:pt modelId="{3FF91133-3DAE-4688-ACED-04A88D6050A0}" type="parTrans" cxnId="{02AF5665-A898-4D26-A59B-6C475E4CB107}">
      <dgm:prSet/>
      <dgm:spPr/>
      <dgm:t>
        <a:bodyPr/>
        <a:lstStyle/>
        <a:p>
          <a:endParaRPr lang="es-MX"/>
        </a:p>
      </dgm:t>
    </dgm:pt>
    <dgm:pt modelId="{CD7EDF0E-A8CD-45EF-B90D-3602323E255A}" type="sibTrans" cxnId="{02AF5665-A898-4D26-A59B-6C475E4CB107}">
      <dgm:prSet/>
      <dgm:spPr/>
      <dgm:t>
        <a:bodyPr/>
        <a:lstStyle/>
        <a:p>
          <a:endParaRPr lang="es-MX"/>
        </a:p>
      </dgm:t>
    </dgm:pt>
    <dgm:pt modelId="{F85C194C-74B5-4BC8-A0FE-D3FA0AF72DC3}">
      <dgm:prSet phldrT="[Texto]" custT="1"/>
      <dgm:spPr/>
      <dgm:t>
        <a:bodyPr/>
        <a:lstStyle/>
        <a:p>
          <a:r>
            <a:rPr lang="es-MX" sz="4400" dirty="0"/>
            <a:t>Dirección de supervisión médica y APH</a:t>
          </a:r>
        </a:p>
      </dgm:t>
    </dgm:pt>
    <dgm:pt modelId="{528BCA2F-FDA2-4526-B87B-D430F1186B1E}" type="parTrans" cxnId="{25180B9C-7CC9-43F2-932F-AA2F27C05769}">
      <dgm:prSet/>
      <dgm:spPr/>
      <dgm:t>
        <a:bodyPr/>
        <a:lstStyle/>
        <a:p>
          <a:endParaRPr lang="es-MX"/>
        </a:p>
      </dgm:t>
    </dgm:pt>
    <dgm:pt modelId="{1ED829B7-2C37-4586-9457-B6923057B958}" type="sibTrans" cxnId="{25180B9C-7CC9-43F2-932F-AA2F27C05769}">
      <dgm:prSet/>
      <dgm:spPr/>
      <dgm:t>
        <a:bodyPr/>
        <a:lstStyle/>
        <a:p>
          <a:endParaRPr lang="es-MX"/>
        </a:p>
      </dgm:t>
    </dgm:pt>
    <dgm:pt modelId="{25B6B640-506E-49FF-ADA8-A8CFCE0111CF}">
      <dgm:prSet phldrT="[Texto]" custT="1"/>
      <dgm:spPr>
        <a:solidFill>
          <a:srgbClr val="972740"/>
        </a:solidFill>
      </dgm:spPr>
      <dgm:t>
        <a:bodyPr/>
        <a:lstStyle/>
        <a:p>
          <a:r>
            <a:rPr lang="es-MX" sz="5400" dirty="0"/>
            <a:t>Sistema de despacho por datos</a:t>
          </a:r>
        </a:p>
      </dgm:t>
    </dgm:pt>
    <dgm:pt modelId="{F26A046D-543E-40B4-9249-98CE74CB1281}" type="parTrans" cxnId="{4D16220A-09F0-49AA-938C-57DA0547AB86}">
      <dgm:prSet/>
      <dgm:spPr/>
      <dgm:t>
        <a:bodyPr/>
        <a:lstStyle/>
        <a:p>
          <a:endParaRPr lang="es-MX"/>
        </a:p>
      </dgm:t>
    </dgm:pt>
    <dgm:pt modelId="{CEB5B8B7-E5E9-451F-A8AA-D1186AD6843C}" type="sibTrans" cxnId="{4D16220A-09F0-49AA-938C-57DA0547AB86}">
      <dgm:prSet/>
      <dgm:spPr/>
      <dgm:t>
        <a:bodyPr/>
        <a:lstStyle/>
        <a:p>
          <a:endParaRPr lang="es-MX"/>
        </a:p>
      </dgm:t>
    </dgm:pt>
    <dgm:pt modelId="{5138AA29-CBBA-485A-AB4E-F2787CACBC93}">
      <dgm:prSet phldrT="[Texto]" custT="1"/>
      <dgm:spPr/>
      <dgm:t>
        <a:bodyPr/>
        <a:lstStyle/>
        <a:p>
          <a:r>
            <a:rPr lang="es-MX" sz="4400" dirty="0"/>
            <a:t>Comunicación segura</a:t>
          </a:r>
        </a:p>
      </dgm:t>
    </dgm:pt>
    <dgm:pt modelId="{66010F23-755C-4298-8B51-52689E167C5C}" type="parTrans" cxnId="{2818D017-C5E7-491E-8033-1F756E0CB135}">
      <dgm:prSet/>
      <dgm:spPr/>
      <dgm:t>
        <a:bodyPr/>
        <a:lstStyle/>
        <a:p>
          <a:endParaRPr lang="es-MX"/>
        </a:p>
      </dgm:t>
    </dgm:pt>
    <dgm:pt modelId="{AA6BE221-614B-4679-85B2-EC9E4E21D949}" type="sibTrans" cxnId="{2818D017-C5E7-491E-8033-1F756E0CB135}">
      <dgm:prSet/>
      <dgm:spPr/>
      <dgm:t>
        <a:bodyPr/>
        <a:lstStyle/>
        <a:p>
          <a:endParaRPr lang="es-MX"/>
        </a:p>
      </dgm:t>
    </dgm:pt>
    <dgm:pt modelId="{C343A851-6E05-47A6-A36F-C60B529D5EF3}">
      <dgm:prSet phldrT="[Texto]" custT="1"/>
      <dgm:spPr/>
      <dgm:t>
        <a:bodyPr/>
        <a:lstStyle/>
        <a:p>
          <a:r>
            <a:rPr lang="es-MX" sz="4400" dirty="0"/>
            <a:t>Presencia 7x24</a:t>
          </a:r>
        </a:p>
      </dgm:t>
    </dgm:pt>
    <dgm:pt modelId="{843F20B4-E818-4D0E-95F0-4F4300DDA710}" type="parTrans" cxnId="{92A9A774-8A4C-440A-B47E-995C6250CF73}">
      <dgm:prSet/>
      <dgm:spPr/>
      <dgm:t>
        <a:bodyPr/>
        <a:lstStyle/>
        <a:p>
          <a:endParaRPr lang="es-MX"/>
        </a:p>
      </dgm:t>
    </dgm:pt>
    <dgm:pt modelId="{B6F23124-A9EF-42EF-B5AE-8AF17F63A182}" type="sibTrans" cxnId="{92A9A774-8A4C-440A-B47E-995C6250CF73}">
      <dgm:prSet/>
      <dgm:spPr/>
      <dgm:t>
        <a:bodyPr/>
        <a:lstStyle/>
        <a:p>
          <a:endParaRPr lang="es-MX"/>
        </a:p>
      </dgm:t>
    </dgm:pt>
    <dgm:pt modelId="{39685AD8-7BC7-471C-A3D6-2EB5F31FF64D}">
      <dgm:prSet phldrT="[Texto]" custT="1"/>
      <dgm:spPr/>
      <dgm:t>
        <a:bodyPr/>
        <a:lstStyle/>
        <a:p>
          <a:r>
            <a:rPr lang="es-MX" sz="4400" dirty="0"/>
            <a:t>Costos compensados</a:t>
          </a:r>
        </a:p>
      </dgm:t>
    </dgm:pt>
    <dgm:pt modelId="{73152DCF-BE87-4242-AA2F-09A4DC156B15}" type="parTrans" cxnId="{78813A0B-CFCE-46C7-AA71-BC8B72D5251F}">
      <dgm:prSet/>
      <dgm:spPr/>
      <dgm:t>
        <a:bodyPr/>
        <a:lstStyle/>
        <a:p>
          <a:endParaRPr lang="es-MX"/>
        </a:p>
      </dgm:t>
    </dgm:pt>
    <dgm:pt modelId="{AE39BD3C-2A63-45D3-9EC9-E6BCB63472EC}" type="sibTrans" cxnId="{78813A0B-CFCE-46C7-AA71-BC8B72D5251F}">
      <dgm:prSet/>
      <dgm:spPr/>
      <dgm:t>
        <a:bodyPr/>
        <a:lstStyle/>
        <a:p>
          <a:endParaRPr lang="es-MX"/>
        </a:p>
      </dgm:t>
    </dgm:pt>
    <dgm:pt modelId="{047FB6C1-F1AB-4867-B02F-93E6014B3ED3}">
      <dgm:prSet phldrT="[Texto]" custT="1"/>
      <dgm:spPr/>
      <dgm:t>
        <a:bodyPr/>
        <a:lstStyle/>
        <a:p>
          <a:r>
            <a:rPr lang="es-MX" sz="4400" dirty="0"/>
            <a:t>Minimiza el uso de interacción por voz</a:t>
          </a:r>
        </a:p>
      </dgm:t>
    </dgm:pt>
    <dgm:pt modelId="{C1E122D2-EA77-48E6-88C4-7219156224AD}" type="parTrans" cxnId="{FAE2D44C-BA51-466E-B74E-D031427B7218}">
      <dgm:prSet/>
      <dgm:spPr/>
      <dgm:t>
        <a:bodyPr/>
        <a:lstStyle/>
        <a:p>
          <a:endParaRPr lang="es-MX"/>
        </a:p>
      </dgm:t>
    </dgm:pt>
    <dgm:pt modelId="{52B4C6A3-F793-41C4-88AE-5F2D9EF2AFCD}" type="sibTrans" cxnId="{FAE2D44C-BA51-466E-B74E-D031427B7218}">
      <dgm:prSet/>
      <dgm:spPr/>
      <dgm:t>
        <a:bodyPr/>
        <a:lstStyle/>
        <a:p>
          <a:endParaRPr lang="es-MX"/>
        </a:p>
      </dgm:t>
    </dgm:pt>
    <dgm:pt modelId="{31DE8C36-ACA3-4540-8C0B-BFDD6541537F}">
      <dgm:prSet phldrT="[Texto]" custT="1"/>
      <dgm:spPr/>
      <dgm:t>
        <a:bodyPr/>
        <a:lstStyle/>
        <a:p>
          <a:r>
            <a:rPr lang="es-MX" sz="4400" dirty="0"/>
            <a:t>Optimización de recursos</a:t>
          </a:r>
        </a:p>
      </dgm:t>
    </dgm:pt>
    <dgm:pt modelId="{5E47A992-764D-400D-B8F2-CDB7ACE422DE}" type="parTrans" cxnId="{AD904843-56C0-4C6A-8AE8-E5297E8CB697}">
      <dgm:prSet/>
      <dgm:spPr/>
      <dgm:t>
        <a:bodyPr/>
        <a:lstStyle/>
        <a:p>
          <a:endParaRPr lang="es-MX"/>
        </a:p>
      </dgm:t>
    </dgm:pt>
    <dgm:pt modelId="{0C261932-5F9F-4243-A844-781707921BFF}" type="sibTrans" cxnId="{AD904843-56C0-4C6A-8AE8-E5297E8CB697}">
      <dgm:prSet/>
      <dgm:spPr/>
      <dgm:t>
        <a:bodyPr/>
        <a:lstStyle/>
        <a:p>
          <a:endParaRPr lang="es-MX"/>
        </a:p>
      </dgm:t>
    </dgm:pt>
    <dgm:pt modelId="{B977D312-2CB5-4AE1-BA4F-F770DAC33B36}">
      <dgm:prSet phldrT="[Texto]" custT="1"/>
      <dgm:spPr>
        <a:solidFill>
          <a:srgbClr val="972740"/>
        </a:solidFill>
      </dgm:spPr>
      <dgm:t>
        <a:bodyPr/>
        <a:lstStyle/>
        <a:p>
          <a:pPr marL="0" lvl="0" indent="0" algn="l" defTabSz="2400300">
            <a:lnSpc>
              <a:spcPct val="90000"/>
            </a:lnSpc>
            <a:spcBef>
              <a:spcPct val="0"/>
            </a:spcBef>
            <a:spcAft>
              <a:spcPct val="35000"/>
            </a:spcAft>
            <a:buNone/>
          </a:pPr>
          <a:r>
            <a:rPr lang="es-MX" sz="5400" kern="1200" dirty="0">
              <a:solidFill>
                <a:srgbClr val="FFFFFF"/>
              </a:solidFill>
              <a:latin typeface="Helvetica Neue"/>
              <a:ea typeface="Helvetica Neue"/>
              <a:cs typeface="Helvetica Neue"/>
            </a:rPr>
            <a:t>Aseguramiento de calidad</a:t>
          </a:r>
        </a:p>
      </dgm:t>
    </dgm:pt>
    <dgm:pt modelId="{7D9DA182-3F48-4DFA-80B4-3602CBBBB89E}" type="parTrans" cxnId="{F04E1008-643F-4341-9793-7C26F4A0498C}">
      <dgm:prSet/>
      <dgm:spPr/>
      <dgm:t>
        <a:bodyPr/>
        <a:lstStyle/>
        <a:p>
          <a:endParaRPr lang="es-MX"/>
        </a:p>
      </dgm:t>
    </dgm:pt>
    <dgm:pt modelId="{E92087A8-7903-442C-97F6-7A3AB3E8C7B3}" type="sibTrans" cxnId="{F04E1008-643F-4341-9793-7C26F4A0498C}">
      <dgm:prSet/>
      <dgm:spPr/>
      <dgm:t>
        <a:bodyPr/>
        <a:lstStyle/>
        <a:p>
          <a:endParaRPr lang="es-MX"/>
        </a:p>
      </dgm:t>
    </dgm:pt>
    <dgm:pt modelId="{23FD6BEF-F96F-4807-BDE2-AA6AC83BBCE9}">
      <dgm:prSet phldrT="[Texto]" custT="1"/>
      <dgm:spPr/>
      <dgm:t>
        <a:bodyPr/>
        <a:lstStyle/>
        <a:p>
          <a:pPr marL="285750" lvl="1" indent="-285750" algn="l" defTabSz="1955800">
            <a:lnSpc>
              <a:spcPct val="90000"/>
            </a:lnSpc>
            <a:spcBef>
              <a:spcPct val="0"/>
            </a:spcBef>
            <a:spcAft>
              <a:spcPct val="20000"/>
            </a:spcAft>
            <a:buChar char="•"/>
          </a:pPr>
          <a:r>
            <a:rPr lang="es-MX" sz="4400" kern="1200" dirty="0">
              <a:solidFill>
                <a:srgbClr val="5E5E5E">
                  <a:hueOff val="0"/>
                  <a:satOff val="0"/>
                  <a:lumOff val="0"/>
                  <a:alphaOff val="0"/>
                </a:srgbClr>
              </a:solidFill>
              <a:latin typeface="Helvetica Neue"/>
              <a:ea typeface="Helvetica Neue"/>
              <a:cs typeface="Helvetica Neue"/>
            </a:rPr>
            <a:t>Encuestas de nivel de satisfacción por el servicio</a:t>
          </a:r>
        </a:p>
      </dgm:t>
    </dgm:pt>
    <dgm:pt modelId="{0C276CEC-26F9-4AE5-A327-B2D30EE4A67A}" type="parTrans" cxnId="{58BB8CC0-9D91-45BE-9353-B5CB03DD7C69}">
      <dgm:prSet/>
      <dgm:spPr/>
      <dgm:t>
        <a:bodyPr/>
        <a:lstStyle/>
        <a:p>
          <a:endParaRPr lang="es-MX"/>
        </a:p>
      </dgm:t>
    </dgm:pt>
    <dgm:pt modelId="{4B2BB51C-2D8B-4358-BDCC-31D893E497AC}" type="sibTrans" cxnId="{58BB8CC0-9D91-45BE-9353-B5CB03DD7C69}">
      <dgm:prSet/>
      <dgm:spPr/>
      <dgm:t>
        <a:bodyPr/>
        <a:lstStyle/>
        <a:p>
          <a:endParaRPr lang="es-MX"/>
        </a:p>
      </dgm:t>
    </dgm:pt>
    <dgm:pt modelId="{5D5E16DE-9E31-4AB7-A367-B8224CD94351}">
      <dgm:prSet phldrT="[Texto]" custT="1"/>
      <dgm:spPr/>
      <dgm:t>
        <a:bodyPr/>
        <a:lstStyle/>
        <a:p>
          <a:pPr marL="285750" lvl="1" indent="-285750" algn="l" defTabSz="1955800">
            <a:lnSpc>
              <a:spcPct val="90000"/>
            </a:lnSpc>
            <a:spcBef>
              <a:spcPct val="0"/>
            </a:spcBef>
            <a:spcAft>
              <a:spcPct val="20000"/>
            </a:spcAft>
            <a:buChar char="•"/>
          </a:pPr>
          <a:r>
            <a:rPr lang="es-MX" sz="4400" kern="1200" dirty="0">
              <a:solidFill>
                <a:srgbClr val="5E5E5E">
                  <a:hueOff val="0"/>
                  <a:satOff val="0"/>
                  <a:lumOff val="0"/>
                  <a:alphaOff val="0"/>
                </a:srgbClr>
              </a:solidFill>
              <a:latin typeface="Helvetica Neue"/>
              <a:ea typeface="Helvetica Neue"/>
              <a:cs typeface="Helvetica Neue"/>
            </a:rPr>
            <a:t>Evaluación del seguimiento de los protocolos de actuación</a:t>
          </a:r>
        </a:p>
      </dgm:t>
    </dgm:pt>
    <dgm:pt modelId="{42FF66C4-BA0B-464D-AAAE-4E05F8392F41}" type="parTrans" cxnId="{E514CED0-5338-4589-8662-C0C6B25C4FAC}">
      <dgm:prSet/>
      <dgm:spPr/>
      <dgm:t>
        <a:bodyPr/>
        <a:lstStyle/>
        <a:p>
          <a:endParaRPr lang="es-MX"/>
        </a:p>
      </dgm:t>
    </dgm:pt>
    <dgm:pt modelId="{22B54693-E8CB-41EB-BEA8-9EFA095BE6AA}" type="sibTrans" cxnId="{E514CED0-5338-4589-8662-C0C6B25C4FAC}">
      <dgm:prSet/>
      <dgm:spPr/>
      <dgm:t>
        <a:bodyPr/>
        <a:lstStyle/>
        <a:p>
          <a:endParaRPr lang="es-MX"/>
        </a:p>
      </dgm:t>
    </dgm:pt>
    <dgm:pt modelId="{B082DD18-93E3-4832-9CB6-354663C3A5C1}" type="pres">
      <dgm:prSet presAssocID="{F8EE450D-F8FF-4DFC-AB4C-56087EA63FF2}" presName="linear" presStyleCnt="0">
        <dgm:presLayoutVars>
          <dgm:animLvl val="lvl"/>
          <dgm:resizeHandles val="exact"/>
        </dgm:presLayoutVars>
      </dgm:prSet>
      <dgm:spPr/>
      <dgm:t>
        <a:bodyPr/>
        <a:lstStyle/>
        <a:p>
          <a:endParaRPr lang="es-MX"/>
        </a:p>
      </dgm:t>
    </dgm:pt>
    <dgm:pt modelId="{5167987A-651F-4D60-8C12-6B1017AF7A43}" type="pres">
      <dgm:prSet presAssocID="{F19BAC0B-680C-4C1B-91AF-7F5198CA7E12}" presName="parentText" presStyleLbl="node1" presStyleIdx="0" presStyleCnt="3">
        <dgm:presLayoutVars>
          <dgm:chMax val="0"/>
          <dgm:bulletEnabled val="1"/>
        </dgm:presLayoutVars>
      </dgm:prSet>
      <dgm:spPr/>
      <dgm:t>
        <a:bodyPr/>
        <a:lstStyle/>
        <a:p>
          <a:endParaRPr lang="es-MX"/>
        </a:p>
      </dgm:t>
    </dgm:pt>
    <dgm:pt modelId="{17E936D5-3D7C-4405-BE64-7D7F45920D03}" type="pres">
      <dgm:prSet presAssocID="{F19BAC0B-680C-4C1B-91AF-7F5198CA7E12}" presName="childText" presStyleLbl="revTx" presStyleIdx="0" presStyleCnt="3">
        <dgm:presLayoutVars>
          <dgm:bulletEnabled val="1"/>
        </dgm:presLayoutVars>
      </dgm:prSet>
      <dgm:spPr/>
      <dgm:t>
        <a:bodyPr/>
        <a:lstStyle/>
        <a:p>
          <a:endParaRPr lang="es-MX"/>
        </a:p>
      </dgm:t>
    </dgm:pt>
    <dgm:pt modelId="{AC4F61D1-6118-4509-9C62-101617C3591B}" type="pres">
      <dgm:prSet presAssocID="{25B6B640-506E-49FF-ADA8-A8CFCE0111CF}" presName="parentText" presStyleLbl="node1" presStyleIdx="1" presStyleCnt="3">
        <dgm:presLayoutVars>
          <dgm:chMax val="0"/>
          <dgm:bulletEnabled val="1"/>
        </dgm:presLayoutVars>
      </dgm:prSet>
      <dgm:spPr/>
      <dgm:t>
        <a:bodyPr/>
        <a:lstStyle/>
        <a:p>
          <a:endParaRPr lang="es-MX"/>
        </a:p>
      </dgm:t>
    </dgm:pt>
    <dgm:pt modelId="{538FF4AA-5FDB-44CB-AF31-3A0E3242C653}" type="pres">
      <dgm:prSet presAssocID="{25B6B640-506E-49FF-ADA8-A8CFCE0111CF}" presName="childText" presStyleLbl="revTx" presStyleIdx="1" presStyleCnt="3">
        <dgm:presLayoutVars>
          <dgm:bulletEnabled val="1"/>
        </dgm:presLayoutVars>
      </dgm:prSet>
      <dgm:spPr/>
      <dgm:t>
        <a:bodyPr/>
        <a:lstStyle/>
        <a:p>
          <a:endParaRPr lang="es-MX"/>
        </a:p>
      </dgm:t>
    </dgm:pt>
    <dgm:pt modelId="{E1AAE6EC-12E7-4C52-8275-1621CA2A82D6}" type="pres">
      <dgm:prSet presAssocID="{B977D312-2CB5-4AE1-BA4F-F770DAC33B36}" presName="parentText" presStyleLbl="node1" presStyleIdx="2" presStyleCnt="3">
        <dgm:presLayoutVars>
          <dgm:chMax val="0"/>
          <dgm:bulletEnabled val="1"/>
        </dgm:presLayoutVars>
      </dgm:prSet>
      <dgm:spPr/>
      <dgm:t>
        <a:bodyPr/>
        <a:lstStyle/>
        <a:p>
          <a:endParaRPr lang="es-MX"/>
        </a:p>
      </dgm:t>
    </dgm:pt>
    <dgm:pt modelId="{E3DC03F4-DCED-40E6-BB69-D3EE5DE32C8D}" type="pres">
      <dgm:prSet presAssocID="{B977D312-2CB5-4AE1-BA4F-F770DAC33B36}" presName="childText" presStyleLbl="revTx" presStyleIdx="2" presStyleCnt="3">
        <dgm:presLayoutVars>
          <dgm:bulletEnabled val="1"/>
        </dgm:presLayoutVars>
      </dgm:prSet>
      <dgm:spPr/>
      <dgm:t>
        <a:bodyPr/>
        <a:lstStyle/>
        <a:p>
          <a:endParaRPr lang="es-MX"/>
        </a:p>
      </dgm:t>
    </dgm:pt>
  </dgm:ptLst>
  <dgm:cxnLst>
    <dgm:cxn modelId="{761613FE-1217-4006-8B1B-EB812C83F057}" type="presOf" srcId="{25B6B640-506E-49FF-ADA8-A8CFCE0111CF}" destId="{AC4F61D1-6118-4509-9C62-101617C3591B}" srcOrd="0" destOrd="0" presId="urn:microsoft.com/office/officeart/2005/8/layout/vList2"/>
    <dgm:cxn modelId="{FAE2D44C-BA51-466E-B74E-D031427B7218}" srcId="{25B6B640-506E-49FF-ADA8-A8CFCE0111CF}" destId="{047FB6C1-F1AB-4867-B02F-93E6014B3ED3}" srcOrd="1" destOrd="0" parTransId="{C1E122D2-EA77-48E6-88C4-7219156224AD}" sibTransId="{52B4C6A3-F793-41C4-88AE-5F2D9EF2AFCD}"/>
    <dgm:cxn modelId="{FA581566-C5D8-4394-85A6-46F3C32AC829}" type="presOf" srcId="{5138AA29-CBBA-485A-AB4E-F2787CACBC93}" destId="{538FF4AA-5FDB-44CB-AF31-3A0E3242C653}" srcOrd="0" destOrd="0" presId="urn:microsoft.com/office/officeart/2005/8/layout/vList2"/>
    <dgm:cxn modelId="{58BB8CC0-9D91-45BE-9353-B5CB03DD7C69}" srcId="{B977D312-2CB5-4AE1-BA4F-F770DAC33B36}" destId="{23FD6BEF-F96F-4807-BDE2-AA6AC83BBCE9}" srcOrd="0" destOrd="0" parTransId="{0C276CEC-26F9-4AE5-A327-B2D30EE4A67A}" sibTransId="{4B2BB51C-2D8B-4358-BDCC-31D893E497AC}"/>
    <dgm:cxn modelId="{02AF5665-A898-4D26-A59B-6C475E4CB107}" srcId="{F8EE450D-F8FF-4DFC-AB4C-56087EA63FF2}" destId="{F19BAC0B-680C-4C1B-91AF-7F5198CA7E12}" srcOrd="0" destOrd="0" parTransId="{3FF91133-3DAE-4688-ACED-04A88D6050A0}" sibTransId="{CD7EDF0E-A8CD-45EF-B90D-3602323E255A}"/>
    <dgm:cxn modelId="{11258F97-5E1B-4566-A493-83B6C9EEFDCE}" type="presOf" srcId="{31DE8C36-ACA3-4540-8C0B-BFDD6541537F}" destId="{538FF4AA-5FDB-44CB-AF31-3A0E3242C653}" srcOrd="0" destOrd="2" presId="urn:microsoft.com/office/officeart/2005/8/layout/vList2"/>
    <dgm:cxn modelId="{60F70960-C98A-44D8-856A-ED0918F36D96}" type="presOf" srcId="{047FB6C1-F1AB-4867-B02F-93E6014B3ED3}" destId="{538FF4AA-5FDB-44CB-AF31-3A0E3242C653}" srcOrd="0" destOrd="1" presId="urn:microsoft.com/office/officeart/2005/8/layout/vList2"/>
    <dgm:cxn modelId="{3D4F4E33-A674-4090-BF59-53EB416052C8}" type="presOf" srcId="{F19BAC0B-680C-4C1B-91AF-7F5198CA7E12}" destId="{5167987A-651F-4D60-8C12-6B1017AF7A43}" srcOrd="0" destOrd="0" presId="urn:microsoft.com/office/officeart/2005/8/layout/vList2"/>
    <dgm:cxn modelId="{F04E1008-643F-4341-9793-7C26F4A0498C}" srcId="{F8EE450D-F8FF-4DFC-AB4C-56087EA63FF2}" destId="{B977D312-2CB5-4AE1-BA4F-F770DAC33B36}" srcOrd="2" destOrd="0" parTransId="{7D9DA182-3F48-4DFA-80B4-3602CBBBB89E}" sibTransId="{E92087A8-7903-442C-97F6-7A3AB3E8C7B3}"/>
    <dgm:cxn modelId="{56EF6C85-0C36-4C78-9679-78E27ECE447A}" type="presOf" srcId="{39685AD8-7BC7-471C-A3D6-2EB5F31FF64D}" destId="{17E936D5-3D7C-4405-BE64-7D7F45920D03}" srcOrd="0" destOrd="2" presId="urn:microsoft.com/office/officeart/2005/8/layout/vList2"/>
    <dgm:cxn modelId="{AD904843-56C0-4C6A-8AE8-E5297E8CB697}" srcId="{25B6B640-506E-49FF-ADA8-A8CFCE0111CF}" destId="{31DE8C36-ACA3-4540-8C0B-BFDD6541537F}" srcOrd="2" destOrd="0" parTransId="{5E47A992-764D-400D-B8F2-CDB7ACE422DE}" sibTransId="{0C261932-5F9F-4243-A844-781707921BFF}"/>
    <dgm:cxn modelId="{367C9CE6-6EDE-4B51-B658-D0A6F865E4F5}" type="presOf" srcId="{C343A851-6E05-47A6-A36F-C60B529D5EF3}" destId="{17E936D5-3D7C-4405-BE64-7D7F45920D03}" srcOrd="0" destOrd="1" presId="urn:microsoft.com/office/officeart/2005/8/layout/vList2"/>
    <dgm:cxn modelId="{2818D017-C5E7-491E-8033-1F756E0CB135}" srcId="{25B6B640-506E-49FF-ADA8-A8CFCE0111CF}" destId="{5138AA29-CBBA-485A-AB4E-F2787CACBC93}" srcOrd="0" destOrd="0" parTransId="{66010F23-755C-4298-8B51-52689E167C5C}" sibTransId="{AA6BE221-614B-4679-85B2-EC9E4E21D949}"/>
    <dgm:cxn modelId="{E514CED0-5338-4589-8662-C0C6B25C4FAC}" srcId="{B977D312-2CB5-4AE1-BA4F-F770DAC33B36}" destId="{5D5E16DE-9E31-4AB7-A367-B8224CD94351}" srcOrd="1" destOrd="0" parTransId="{42FF66C4-BA0B-464D-AAAE-4E05F8392F41}" sibTransId="{22B54693-E8CB-41EB-BEA8-9EFA095BE6AA}"/>
    <dgm:cxn modelId="{DBEDC11E-12B8-431F-9152-AC792F7E1B85}" type="presOf" srcId="{F8EE450D-F8FF-4DFC-AB4C-56087EA63FF2}" destId="{B082DD18-93E3-4832-9CB6-354663C3A5C1}" srcOrd="0" destOrd="0" presId="urn:microsoft.com/office/officeart/2005/8/layout/vList2"/>
    <dgm:cxn modelId="{1E01BD33-DC56-4C54-B785-BB46B844E45E}" type="presOf" srcId="{B977D312-2CB5-4AE1-BA4F-F770DAC33B36}" destId="{E1AAE6EC-12E7-4C52-8275-1621CA2A82D6}" srcOrd="0" destOrd="0" presId="urn:microsoft.com/office/officeart/2005/8/layout/vList2"/>
    <dgm:cxn modelId="{25180B9C-7CC9-43F2-932F-AA2F27C05769}" srcId="{F19BAC0B-680C-4C1B-91AF-7F5198CA7E12}" destId="{F85C194C-74B5-4BC8-A0FE-D3FA0AF72DC3}" srcOrd="0" destOrd="0" parTransId="{528BCA2F-FDA2-4526-B87B-D430F1186B1E}" sibTransId="{1ED829B7-2C37-4586-9457-B6923057B958}"/>
    <dgm:cxn modelId="{1908D696-D186-40C9-BDC9-DBBD510CD85A}" type="presOf" srcId="{F85C194C-74B5-4BC8-A0FE-D3FA0AF72DC3}" destId="{17E936D5-3D7C-4405-BE64-7D7F45920D03}" srcOrd="0" destOrd="0" presId="urn:microsoft.com/office/officeart/2005/8/layout/vList2"/>
    <dgm:cxn modelId="{B8AB52E6-B43D-4973-A3AD-FA2BFD3FE1F5}" type="presOf" srcId="{5D5E16DE-9E31-4AB7-A367-B8224CD94351}" destId="{E3DC03F4-DCED-40E6-BB69-D3EE5DE32C8D}" srcOrd="0" destOrd="1" presId="urn:microsoft.com/office/officeart/2005/8/layout/vList2"/>
    <dgm:cxn modelId="{4D16220A-09F0-49AA-938C-57DA0547AB86}" srcId="{F8EE450D-F8FF-4DFC-AB4C-56087EA63FF2}" destId="{25B6B640-506E-49FF-ADA8-A8CFCE0111CF}" srcOrd="1" destOrd="0" parTransId="{F26A046D-543E-40B4-9249-98CE74CB1281}" sibTransId="{CEB5B8B7-E5E9-451F-A8AA-D1186AD6843C}"/>
    <dgm:cxn modelId="{F528D13F-A844-43AA-9A47-EBB494FBC170}" type="presOf" srcId="{23FD6BEF-F96F-4807-BDE2-AA6AC83BBCE9}" destId="{E3DC03F4-DCED-40E6-BB69-D3EE5DE32C8D}" srcOrd="0" destOrd="0" presId="urn:microsoft.com/office/officeart/2005/8/layout/vList2"/>
    <dgm:cxn modelId="{92A9A774-8A4C-440A-B47E-995C6250CF73}" srcId="{F19BAC0B-680C-4C1B-91AF-7F5198CA7E12}" destId="{C343A851-6E05-47A6-A36F-C60B529D5EF3}" srcOrd="1" destOrd="0" parTransId="{843F20B4-E818-4D0E-95F0-4F4300DDA710}" sibTransId="{B6F23124-A9EF-42EF-B5AE-8AF17F63A182}"/>
    <dgm:cxn modelId="{78813A0B-CFCE-46C7-AA71-BC8B72D5251F}" srcId="{F19BAC0B-680C-4C1B-91AF-7F5198CA7E12}" destId="{39685AD8-7BC7-471C-A3D6-2EB5F31FF64D}" srcOrd="2" destOrd="0" parTransId="{73152DCF-BE87-4242-AA2F-09A4DC156B15}" sibTransId="{AE39BD3C-2A63-45D3-9EC9-E6BCB63472EC}"/>
    <dgm:cxn modelId="{7CC5123B-3B13-4F29-AC5A-A75ACC6DA7D8}" type="presParOf" srcId="{B082DD18-93E3-4832-9CB6-354663C3A5C1}" destId="{5167987A-651F-4D60-8C12-6B1017AF7A43}" srcOrd="0" destOrd="0" presId="urn:microsoft.com/office/officeart/2005/8/layout/vList2"/>
    <dgm:cxn modelId="{6F21AA0E-669F-4799-88EE-99EC826C3739}" type="presParOf" srcId="{B082DD18-93E3-4832-9CB6-354663C3A5C1}" destId="{17E936D5-3D7C-4405-BE64-7D7F45920D03}" srcOrd="1" destOrd="0" presId="urn:microsoft.com/office/officeart/2005/8/layout/vList2"/>
    <dgm:cxn modelId="{45AB79CA-2C94-4F31-A09E-531C4B273AF2}" type="presParOf" srcId="{B082DD18-93E3-4832-9CB6-354663C3A5C1}" destId="{AC4F61D1-6118-4509-9C62-101617C3591B}" srcOrd="2" destOrd="0" presId="urn:microsoft.com/office/officeart/2005/8/layout/vList2"/>
    <dgm:cxn modelId="{F619C3E6-C70B-4050-9E05-5EFB7C0225C1}" type="presParOf" srcId="{B082DD18-93E3-4832-9CB6-354663C3A5C1}" destId="{538FF4AA-5FDB-44CB-AF31-3A0E3242C653}" srcOrd="3" destOrd="0" presId="urn:microsoft.com/office/officeart/2005/8/layout/vList2"/>
    <dgm:cxn modelId="{CBF73522-26C6-4DAD-B971-0DA5BA62B5A5}" type="presParOf" srcId="{B082DD18-93E3-4832-9CB6-354663C3A5C1}" destId="{E1AAE6EC-12E7-4C52-8275-1621CA2A82D6}" srcOrd="4" destOrd="0" presId="urn:microsoft.com/office/officeart/2005/8/layout/vList2"/>
    <dgm:cxn modelId="{B12E1AD1-E4FF-4F30-8C16-B623D2B5D8BE}" type="presParOf" srcId="{B082DD18-93E3-4832-9CB6-354663C3A5C1}" destId="{E3DC03F4-DCED-40E6-BB69-D3EE5DE32C8D}"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7987A-651F-4D60-8C12-6B1017AF7A43}">
      <dsp:nvSpPr>
        <dsp:cNvPr id="0" name=""/>
        <dsp:cNvSpPr/>
      </dsp:nvSpPr>
      <dsp:spPr>
        <a:xfrm>
          <a:off x="0" y="710879"/>
          <a:ext cx="17961113" cy="1254825"/>
        </a:xfrm>
        <a:prstGeom prst="roundRect">
          <a:avLst/>
        </a:prstGeom>
        <a:solidFill>
          <a:srgbClr val="97274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es-MX" sz="5400" kern="1200" dirty="0"/>
            <a:t>Nueva estructura para supervisión</a:t>
          </a:r>
        </a:p>
      </dsp:txBody>
      <dsp:txXfrm>
        <a:off x="61256" y="772135"/>
        <a:ext cx="17838601" cy="1132313"/>
      </dsp:txXfrm>
    </dsp:sp>
    <dsp:sp modelId="{17E936D5-3D7C-4405-BE64-7D7F45920D03}">
      <dsp:nvSpPr>
        <dsp:cNvPr id="0" name=""/>
        <dsp:cNvSpPr/>
      </dsp:nvSpPr>
      <dsp:spPr>
        <a:xfrm>
          <a:off x="0" y="1965704"/>
          <a:ext cx="17961113" cy="2119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0265" tIns="55880" rIns="312928" bIns="55880" numCol="1" spcCol="1270" anchor="t" anchorCtr="0">
          <a:noAutofit/>
        </a:bodyPr>
        <a:lstStyle/>
        <a:p>
          <a:pPr marL="285750" lvl="1" indent="-285750" algn="l" defTabSz="1955800">
            <a:lnSpc>
              <a:spcPct val="90000"/>
            </a:lnSpc>
            <a:spcBef>
              <a:spcPct val="0"/>
            </a:spcBef>
            <a:spcAft>
              <a:spcPct val="20000"/>
            </a:spcAft>
            <a:buChar char="••"/>
          </a:pPr>
          <a:r>
            <a:rPr lang="es-MX" sz="4400" kern="1200" dirty="0"/>
            <a:t>Dirección de supervisión médica y APH</a:t>
          </a:r>
        </a:p>
        <a:p>
          <a:pPr marL="285750" lvl="1" indent="-285750" algn="l" defTabSz="1955800">
            <a:lnSpc>
              <a:spcPct val="90000"/>
            </a:lnSpc>
            <a:spcBef>
              <a:spcPct val="0"/>
            </a:spcBef>
            <a:spcAft>
              <a:spcPct val="20000"/>
            </a:spcAft>
            <a:buChar char="••"/>
          </a:pPr>
          <a:r>
            <a:rPr lang="es-MX" sz="4400" kern="1200" dirty="0"/>
            <a:t>Presencia 7x24</a:t>
          </a:r>
        </a:p>
        <a:p>
          <a:pPr marL="285750" lvl="1" indent="-285750" algn="l" defTabSz="1955800">
            <a:lnSpc>
              <a:spcPct val="90000"/>
            </a:lnSpc>
            <a:spcBef>
              <a:spcPct val="0"/>
            </a:spcBef>
            <a:spcAft>
              <a:spcPct val="20000"/>
            </a:spcAft>
            <a:buChar char="••"/>
          </a:pPr>
          <a:r>
            <a:rPr lang="es-MX" sz="4400" kern="1200" dirty="0"/>
            <a:t>Costos compensados</a:t>
          </a:r>
        </a:p>
      </dsp:txBody>
      <dsp:txXfrm>
        <a:off x="0" y="1965704"/>
        <a:ext cx="17961113" cy="2119162"/>
      </dsp:txXfrm>
    </dsp:sp>
    <dsp:sp modelId="{AC4F61D1-6118-4509-9C62-101617C3591B}">
      <dsp:nvSpPr>
        <dsp:cNvPr id="0" name=""/>
        <dsp:cNvSpPr/>
      </dsp:nvSpPr>
      <dsp:spPr>
        <a:xfrm>
          <a:off x="0" y="4084866"/>
          <a:ext cx="17961113" cy="1254825"/>
        </a:xfrm>
        <a:prstGeom prst="roundRect">
          <a:avLst/>
        </a:prstGeom>
        <a:solidFill>
          <a:srgbClr val="97274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es-MX" sz="5400" kern="1200" dirty="0"/>
            <a:t>Sistema de despacho por datos</a:t>
          </a:r>
        </a:p>
      </dsp:txBody>
      <dsp:txXfrm>
        <a:off x="61256" y="4146122"/>
        <a:ext cx="17838601" cy="1132313"/>
      </dsp:txXfrm>
    </dsp:sp>
    <dsp:sp modelId="{538FF4AA-5FDB-44CB-AF31-3A0E3242C653}">
      <dsp:nvSpPr>
        <dsp:cNvPr id="0" name=""/>
        <dsp:cNvSpPr/>
      </dsp:nvSpPr>
      <dsp:spPr>
        <a:xfrm>
          <a:off x="0" y="5339691"/>
          <a:ext cx="17961113" cy="2119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0265" tIns="55880" rIns="312928" bIns="55880" numCol="1" spcCol="1270" anchor="t" anchorCtr="0">
          <a:noAutofit/>
        </a:bodyPr>
        <a:lstStyle/>
        <a:p>
          <a:pPr marL="285750" lvl="1" indent="-285750" algn="l" defTabSz="1955800">
            <a:lnSpc>
              <a:spcPct val="90000"/>
            </a:lnSpc>
            <a:spcBef>
              <a:spcPct val="0"/>
            </a:spcBef>
            <a:spcAft>
              <a:spcPct val="20000"/>
            </a:spcAft>
            <a:buChar char="••"/>
          </a:pPr>
          <a:r>
            <a:rPr lang="es-MX" sz="4400" kern="1200" dirty="0"/>
            <a:t>Comunicación segura</a:t>
          </a:r>
        </a:p>
        <a:p>
          <a:pPr marL="285750" lvl="1" indent="-285750" algn="l" defTabSz="1955800">
            <a:lnSpc>
              <a:spcPct val="90000"/>
            </a:lnSpc>
            <a:spcBef>
              <a:spcPct val="0"/>
            </a:spcBef>
            <a:spcAft>
              <a:spcPct val="20000"/>
            </a:spcAft>
            <a:buChar char="••"/>
          </a:pPr>
          <a:r>
            <a:rPr lang="es-MX" sz="4400" kern="1200" dirty="0"/>
            <a:t>Minimiza el uso de interacción por voz</a:t>
          </a:r>
        </a:p>
        <a:p>
          <a:pPr marL="285750" lvl="1" indent="-285750" algn="l" defTabSz="1955800">
            <a:lnSpc>
              <a:spcPct val="90000"/>
            </a:lnSpc>
            <a:spcBef>
              <a:spcPct val="0"/>
            </a:spcBef>
            <a:spcAft>
              <a:spcPct val="20000"/>
            </a:spcAft>
            <a:buChar char="••"/>
          </a:pPr>
          <a:r>
            <a:rPr lang="es-MX" sz="4400" kern="1200" dirty="0"/>
            <a:t>Optimización de recursos</a:t>
          </a:r>
        </a:p>
      </dsp:txBody>
      <dsp:txXfrm>
        <a:off x="0" y="5339691"/>
        <a:ext cx="17961113" cy="2119162"/>
      </dsp:txXfrm>
    </dsp:sp>
    <dsp:sp modelId="{E1AAE6EC-12E7-4C52-8275-1621CA2A82D6}">
      <dsp:nvSpPr>
        <dsp:cNvPr id="0" name=""/>
        <dsp:cNvSpPr/>
      </dsp:nvSpPr>
      <dsp:spPr>
        <a:xfrm>
          <a:off x="0" y="7458854"/>
          <a:ext cx="17961113" cy="1254825"/>
        </a:xfrm>
        <a:prstGeom prst="roundRect">
          <a:avLst/>
        </a:prstGeom>
        <a:solidFill>
          <a:srgbClr val="97274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s-MX" sz="5400" kern="1200" dirty="0">
              <a:solidFill>
                <a:srgbClr val="FFFFFF"/>
              </a:solidFill>
              <a:latin typeface="Helvetica Neue"/>
              <a:ea typeface="Helvetica Neue"/>
              <a:cs typeface="Helvetica Neue"/>
            </a:rPr>
            <a:t>Aseguramiento de calidad</a:t>
          </a:r>
        </a:p>
      </dsp:txBody>
      <dsp:txXfrm>
        <a:off x="61256" y="7520110"/>
        <a:ext cx="17838601" cy="1132313"/>
      </dsp:txXfrm>
    </dsp:sp>
    <dsp:sp modelId="{E3DC03F4-DCED-40E6-BB69-D3EE5DE32C8D}">
      <dsp:nvSpPr>
        <dsp:cNvPr id="0" name=""/>
        <dsp:cNvSpPr/>
      </dsp:nvSpPr>
      <dsp:spPr>
        <a:xfrm>
          <a:off x="0" y="8713679"/>
          <a:ext cx="17961113" cy="1412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0265" tIns="55880" rIns="312928" bIns="55880" numCol="1" spcCol="1270" anchor="t" anchorCtr="0">
          <a:noAutofit/>
        </a:bodyPr>
        <a:lstStyle/>
        <a:p>
          <a:pPr marL="285750" lvl="1" indent="-285750" algn="l" defTabSz="1955800">
            <a:lnSpc>
              <a:spcPct val="90000"/>
            </a:lnSpc>
            <a:spcBef>
              <a:spcPct val="0"/>
            </a:spcBef>
            <a:spcAft>
              <a:spcPct val="20000"/>
            </a:spcAft>
            <a:buChar char="••"/>
          </a:pPr>
          <a:r>
            <a:rPr lang="es-MX" sz="4400" kern="1200" dirty="0">
              <a:solidFill>
                <a:srgbClr val="5E5E5E">
                  <a:hueOff val="0"/>
                  <a:satOff val="0"/>
                  <a:lumOff val="0"/>
                  <a:alphaOff val="0"/>
                </a:srgbClr>
              </a:solidFill>
              <a:latin typeface="Helvetica Neue"/>
              <a:ea typeface="Helvetica Neue"/>
              <a:cs typeface="Helvetica Neue"/>
            </a:rPr>
            <a:t>Encuestas de nivel de satisfacción por el servicio</a:t>
          </a:r>
        </a:p>
        <a:p>
          <a:pPr marL="285750" lvl="1" indent="-285750" algn="l" defTabSz="1955800">
            <a:lnSpc>
              <a:spcPct val="90000"/>
            </a:lnSpc>
            <a:spcBef>
              <a:spcPct val="0"/>
            </a:spcBef>
            <a:spcAft>
              <a:spcPct val="20000"/>
            </a:spcAft>
            <a:buChar char="••"/>
          </a:pPr>
          <a:r>
            <a:rPr lang="es-MX" sz="4400" kern="1200" dirty="0">
              <a:solidFill>
                <a:srgbClr val="5E5E5E">
                  <a:hueOff val="0"/>
                  <a:satOff val="0"/>
                  <a:lumOff val="0"/>
                  <a:alphaOff val="0"/>
                </a:srgbClr>
              </a:solidFill>
              <a:latin typeface="Helvetica Neue"/>
              <a:ea typeface="Helvetica Neue"/>
              <a:cs typeface="Helvetica Neue"/>
            </a:rPr>
            <a:t>Evaluación del seguimiento de los protocolos de actuación</a:t>
          </a:r>
        </a:p>
      </dsp:txBody>
      <dsp:txXfrm>
        <a:off x="0" y="8713679"/>
        <a:ext cx="17961113" cy="14127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6876535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_tradnl" dirty="0"/>
          </a:p>
        </p:txBody>
      </p:sp>
    </p:spTree>
    <p:extLst>
      <p:ext uri="{BB962C8B-B14F-4D97-AF65-F5344CB8AC3E}">
        <p14:creationId xmlns:p14="http://schemas.microsoft.com/office/powerpoint/2010/main" val="66084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_tradnl" dirty="0"/>
          </a:p>
        </p:txBody>
      </p:sp>
    </p:spTree>
    <p:extLst>
      <p:ext uri="{BB962C8B-B14F-4D97-AF65-F5344CB8AC3E}">
        <p14:creationId xmlns:p14="http://schemas.microsoft.com/office/powerpoint/2010/main" val="1953102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_tradnl" dirty="0"/>
          </a:p>
        </p:txBody>
      </p:sp>
    </p:spTree>
    <p:extLst>
      <p:ext uri="{BB962C8B-B14F-4D97-AF65-F5344CB8AC3E}">
        <p14:creationId xmlns:p14="http://schemas.microsoft.com/office/powerpoint/2010/main" val="404082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840954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_tradnl" dirty="0"/>
          </a:p>
        </p:txBody>
      </p:sp>
    </p:spTree>
    <p:extLst>
      <p:ext uri="{BB962C8B-B14F-4D97-AF65-F5344CB8AC3E}">
        <p14:creationId xmlns:p14="http://schemas.microsoft.com/office/powerpoint/2010/main" val="66084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_tradnl" dirty="0"/>
          </a:p>
        </p:txBody>
      </p:sp>
    </p:spTree>
    <p:extLst>
      <p:ext uri="{BB962C8B-B14F-4D97-AF65-F5344CB8AC3E}">
        <p14:creationId xmlns:p14="http://schemas.microsoft.com/office/powerpoint/2010/main" val="143447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_tradnl" dirty="0"/>
          </a:p>
        </p:txBody>
      </p:sp>
    </p:spTree>
    <p:extLst>
      <p:ext uri="{BB962C8B-B14F-4D97-AF65-F5344CB8AC3E}">
        <p14:creationId xmlns:p14="http://schemas.microsoft.com/office/powerpoint/2010/main" val="1973677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_tradnl" dirty="0"/>
          </a:p>
        </p:txBody>
      </p:sp>
    </p:spTree>
    <p:extLst>
      <p:ext uri="{BB962C8B-B14F-4D97-AF65-F5344CB8AC3E}">
        <p14:creationId xmlns:p14="http://schemas.microsoft.com/office/powerpoint/2010/main" val="66084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_tradnl" dirty="0"/>
          </a:p>
        </p:txBody>
      </p:sp>
    </p:spTree>
    <p:extLst>
      <p:ext uri="{BB962C8B-B14F-4D97-AF65-F5344CB8AC3E}">
        <p14:creationId xmlns:p14="http://schemas.microsoft.com/office/powerpoint/2010/main" val="225538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_tradnl" dirty="0"/>
          </a:p>
        </p:txBody>
      </p:sp>
    </p:spTree>
    <p:extLst>
      <p:ext uri="{BB962C8B-B14F-4D97-AF65-F5344CB8AC3E}">
        <p14:creationId xmlns:p14="http://schemas.microsoft.com/office/powerpoint/2010/main" val="2802772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_tradnl" dirty="0"/>
          </a:p>
        </p:txBody>
      </p:sp>
    </p:spTree>
    <p:extLst>
      <p:ext uri="{BB962C8B-B14F-4D97-AF65-F5344CB8AC3E}">
        <p14:creationId xmlns:p14="http://schemas.microsoft.com/office/powerpoint/2010/main" val="103034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_tradnl" dirty="0"/>
          </a:p>
        </p:txBody>
      </p:sp>
    </p:spTree>
    <p:extLst>
      <p:ext uri="{BB962C8B-B14F-4D97-AF65-F5344CB8AC3E}">
        <p14:creationId xmlns:p14="http://schemas.microsoft.com/office/powerpoint/2010/main" val="1859221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p:spTree>
      <p:nvGrpSpPr>
        <p:cNvPr id="1" name=""/>
        <p:cNvGrpSpPr/>
        <p:nvPr/>
      </p:nvGrpSpPr>
      <p:grpSpPr>
        <a:xfrm>
          <a:off x="0" y="0"/>
          <a:ext cx="0" cy="0"/>
          <a:chOff x="0" y="0"/>
          <a:chExt cx="0" cy="0"/>
        </a:xfrm>
      </p:grpSpPr>
      <p:sp>
        <p:nvSpPr>
          <p:cNvPr id="11" name="Autor y fecha"/>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 y fecha</a:t>
            </a:r>
          </a:p>
        </p:txBody>
      </p:sp>
      <p:sp>
        <p:nvSpPr>
          <p:cNvPr id="12" name="Título de presentación"/>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Título de presentación</a:t>
            </a:r>
          </a:p>
        </p:txBody>
      </p:sp>
      <p:sp>
        <p:nvSpPr>
          <p:cNvPr id="13" name="Nivel de texto 1…"/>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Subtítulo de presentación</a:t>
            </a:r>
          </a:p>
          <a:p>
            <a:pPr lvl="1"/>
            <a:endParaRPr/>
          </a:p>
          <a:p>
            <a:pPr lvl="2"/>
            <a:endParaRPr/>
          </a:p>
          <a:p>
            <a:pPr lvl="3"/>
            <a:endParaRPr/>
          </a:p>
          <a:p>
            <a:pPr lvl="4"/>
            <a:endParaRPr/>
          </a:p>
        </p:txBody>
      </p:sp>
      <p:sp>
        <p:nvSpPr>
          <p:cNvPr id="14" name="Número de diapositiva"/>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claración">
    <p:spTree>
      <p:nvGrpSpPr>
        <p:cNvPr id="1" name=""/>
        <p:cNvGrpSpPr/>
        <p:nvPr/>
      </p:nvGrpSpPr>
      <p:grpSpPr>
        <a:xfrm>
          <a:off x="0" y="0"/>
          <a:ext cx="0" cy="0"/>
          <a:chOff x="0" y="0"/>
          <a:chExt cx="0" cy="0"/>
        </a:xfrm>
      </p:grpSpPr>
      <p:sp>
        <p:nvSpPr>
          <p:cNvPr id="98" name="Nivel de texto 1…"/>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Declaración</a:t>
            </a:r>
          </a:p>
          <a:p>
            <a:pPr lvl="1"/>
            <a:endParaRPr/>
          </a:p>
          <a:p>
            <a:pPr lvl="2"/>
            <a:endParaRPr/>
          </a:p>
          <a:p>
            <a:pPr lvl="3"/>
            <a:endParaRPr/>
          </a:p>
          <a:p>
            <a:pPr lvl="4"/>
            <a:endParaRPr/>
          </a:p>
        </p:txBody>
      </p:sp>
      <p:sp>
        <p:nvSpPr>
          <p:cNvPr id="99" name="Número de diapositiva"/>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115" name="Atribució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Atribución</a:t>
            </a:r>
          </a:p>
        </p:txBody>
      </p:sp>
      <p:sp>
        <p:nvSpPr>
          <p:cNvPr id="116" name="Nivel de texto 1…"/>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“Frase celebre”</a:t>
            </a:r>
          </a:p>
          <a:p>
            <a:pPr lvl="1"/>
            <a:endParaRPr/>
          </a:p>
          <a:p>
            <a:pPr lvl="2"/>
            <a:endParaRPr/>
          </a:p>
          <a:p>
            <a:pPr lvl="3"/>
            <a:endParaRPr/>
          </a:p>
          <a:p>
            <a:pPr lvl="4"/>
            <a:endParaRPr/>
          </a:p>
        </p:txBody>
      </p:sp>
      <p:sp>
        <p:nvSpPr>
          <p:cNvPr id="117" name="Número de diapositiva"/>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124" name="Imagen"/>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Imagen"/>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Imagen"/>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Número de diapositiva"/>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Imagen"/>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pPr/>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f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Título de presentación"/>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Título de presentación</a:t>
            </a:r>
          </a:p>
        </p:txBody>
      </p:sp>
      <p:sp>
        <p:nvSpPr>
          <p:cNvPr id="23" name="Autor y fecha"/>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 y fecha</a:t>
            </a:r>
          </a:p>
        </p:txBody>
      </p:sp>
      <p:sp>
        <p:nvSpPr>
          <p:cNvPr id="24" name="Nivel de texto 1…"/>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Subtítulo de presentación</a:t>
            </a:r>
          </a:p>
          <a:p>
            <a:pPr lvl="1"/>
            <a:endParaRPr/>
          </a:p>
          <a:p>
            <a:pPr lvl="2"/>
            <a:endParaRPr/>
          </a:p>
          <a:p>
            <a:pPr lvl="3"/>
            <a:endParaRPr/>
          </a:p>
          <a:p>
            <a:pPr lvl="4"/>
            <a:endParaRPr/>
          </a:p>
        </p:txBody>
      </p:sp>
      <p:sp>
        <p:nvSpPr>
          <p:cNvPr id="25" name="Número de diapositiva"/>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y foto alternativa">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Título de diapositiva"/>
          <p:cNvSpPr txBox="1">
            <a:spLocks noGrp="1"/>
          </p:cNvSpPr>
          <p:nvPr>
            <p:ph type="title" hasCustomPrompt="1"/>
          </p:nvPr>
        </p:nvSpPr>
        <p:spPr>
          <a:xfrm>
            <a:off x="1206500" y="1270000"/>
            <a:ext cx="9779000" cy="5882273"/>
          </a:xfrm>
          <a:prstGeom prst="rect">
            <a:avLst/>
          </a:prstGeom>
        </p:spPr>
        <p:txBody>
          <a:bodyPr anchor="b"/>
          <a:lstStyle/>
          <a:p>
            <a:r>
              <a:t>Título de diapositiva</a:t>
            </a:r>
          </a:p>
        </p:txBody>
      </p:sp>
      <p:sp>
        <p:nvSpPr>
          <p:cNvPr id="34" name="Nivel de texto 1…"/>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Subtítulo de diapositiva</a:t>
            </a:r>
          </a:p>
          <a:p>
            <a:pPr lvl="1"/>
            <a:endParaRPr/>
          </a:p>
          <a:p>
            <a:pPr lvl="2"/>
            <a:endParaRPr/>
          </a:p>
          <a:p>
            <a:pPr lvl="3"/>
            <a:endParaRPr/>
          </a:p>
          <a:p>
            <a:pPr lvl="4"/>
            <a:endParaRPr/>
          </a:p>
        </p:txBody>
      </p:sp>
      <p:sp>
        <p:nvSpPr>
          <p:cNvPr id="35" name="Número de diapositiva"/>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42" name="Título de diapositiva"/>
          <p:cNvSpPr txBox="1">
            <a:spLocks noGrp="1"/>
          </p:cNvSpPr>
          <p:nvPr>
            <p:ph type="title" hasCustomPrompt="1"/>
          </p:nvPr>
        </p:nvSpPr>
        <p:spPr>
          <a:prstGeom prst="rect">
            <a:avLst/>
          </a:prstGeom>
        </p:spPr>
        <p:txBody>
          <a:bodyPr/>
          <a:lstStyle/>
          <a:p>
            <a:r>
              <a:t>Título de diapositiva</a:t>
            </a:r>
          </a:p>
        </p:txBody>
      </p:sp>
      <p:sp>
        <p:nvSpPr>
          <p:cNvPr id="43" name="Subtítulo de diapositiv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Subtítulo de diapositiva</a:t>
            </a:r>
          </a:p>
        </p:txBody>
      </p:sp>
      <p:sp>
        <p:nvSpPr>
          <p:cNvPr id="44" name="Nivel de texto 1…"/>
          <p:cNvSpPr txBox="1">
            <a:spLocks noGrp="1"/>
          </p:cNvSpPr>
          <p:nvPr>
            <p:ph type="body" idx="1" hasCustomPrompt="1"/>
          </p:nvPr>
        </p:nvSpPr>
        <p:spPr>
          <a:prstGeom prst="rect">
            <a:avLst/>
          </a:prstGeom>
        </p:spPr>
        <p:txBody>
          <a:bodyPr/>
          <a:lstStyle/>
          <a:p>
            <a:r>
              <a:t>Texto en viñeta de diapositiva</a:t>
            </a:r>
          </a:p>
          <a:p>
            <a:pPr lvl="1"/>
            <a:endParaRPr/>
          </a:p>
          <a:p>
            <a:pPr lvl="2"/>
            <a:endParaRPr/>
          </a:p>
          <a:p>
            <a:pPr lvl="3"/>
            <a:endParaRPr/>
          </a:p>
          <a:p>
            <a:pPr lvl="4"/>
            <a:endParaRPr/>
          </a:p>
        </p:txBody>
      </p:sp>
      <p:sp>
        <p:nvSpPr>
          <p:cNvPr id="45" name="Número de diapositiva"/>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52" name="Nivel de texto 1…"/>
          <p:cNvSpPr txBox="1">
            <a:spLocks noGrp="1"/>
          </p:cNvSpPr>
          <p:nvPr>
            <p:ph type="body" idx="1" hasCustomPrompt="1"/>
          </p:nvPr>
        </p:nvSpPr>
        <p:spPr>
          <a:prstGeom prst="rect">
            <a:avLst/>
          </a:prstGeom>
        </p:spPr>
        <p:txBody>
          <a:bodyPr numCol="2" spcCol="1098550"/>
          <a:lstStyle/>
          <a:p>
            <a:r>
              <a:t>Texto en viñeta de diapositiva</a:t>
            </a:r>
          </a:p>
          <a:p>
            <a:pPr lvl="1"/>
            <a:endParaRPr/>
          </a:p>
          <a:p>
            <a:pPr lvl="2"/>
            <a:endParaRPr/>
          </a:p>
          <a:p>
            <a:pPr lvl="3"/>
            <a:endParaRPr/>
          </a:p>
          <a:p>
            <a:pPr lvl="4"/>
            <a:endParaRPr/>
          </a:p>
        </p:txBody>
      </p:sp>
      <p:sp>
        <p:nvSpPr>
          <p:cNvPr id="53" name="Número de diapositiva"/>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0" name="Subtítulo de diapositiva"/>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Subtítulo de diapositiva</a:t>
            </a:r>
          </a:p>
        </p:txBody>
      </p:sp>
      <p:sp>
        <p:nvSpPr>
          <p:cNvPr id="61" name="Nivel de texto 1…"/>
          <p:cNvSpPr txBox="1">
            <a:spLocks noGrp="1"/>
          </p:cNvSpPr>
          <p:nvPr>
            <p:ph type="body" sz="half" idx="1" hasCustomPrompt="1"/>
          </p:nvPr>
        </p:nvSpPr>
        <p:spPr>
          <a:xfrm>
            <a:off x="1206500" y="4248504"/>
            <a:ext cx="9779000" cy="8256630"/>
          </a:xfrm>
          <a:prstGeom prst="rect">
            <a:avLst/>
          </a:prstGeom>
        </p:spPr>
        <p:txBody>
          <a:bodyPr/>
          <a:lstStyle/>
          <a:p>
            <a:r>
              <a:t>Texto en viñeta de diapositiva</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Título de diapositiva"/>
          <p:cNvSpPr txBox="1">
            <a:spLocks noGrp="1"/>
          </p:cNvSpPr>
          <p:nvPr>
            <p:ph type="title" hasCustomPrompt="1"/>
          </p:nvPr>
        </p:nvSpPr>
        <p:spPr>
          <a:xfrm>
            <a:off x="1206500" y="1079500"/>
            <a:ext cx="9779000" cy="1435100"/>
          </a:xfrm>
          <a:prstGeom prst="rect">
            <a:avLst/>
          </a:prstGeom>
        </p:spPr>
        <p:txBody>
          <a:bodyPr/>
          <a:lstStyle/>
          <a:p>
            <a:r>
              <a:t>Título de diapositiva</a:t>
            </a:r>
          </a:p>
        </p:txBody>
      </p:sp>
      <p:sp>
        <p:nvSpPr>
          <p:cNvPr id="64" name="Número de diapositiva"/>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ción">
    <p:spTree>
      <p:nvGrpSpPr>
        <p:cNvPr id="1" name=""/>
        <p:cNvGrpSpPr/>
        <p:nvPr/>
      </p:nvGrpSpPr>
      <p:grpSpPr>
        <a:xfrm>
          <a:off x="0" y="0"/>
          <a:ext cx="0" cy="0"/>
          <a:chOff x="0" y="0"/>
          <a:chExt cx="0" cy="0"/>
        </a:xfrm>
      </p:grpSpPr>
      <p:sp>
        <p:nvSpPr>
          <p:cNvPr id="71" name="Título de sección"/>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Título de sección</a:t>
            </a:r>
          </a:p>
        </p:txBody>
      </p:sp>
      <p:sp>
        <p:nvSpPr>
          <p:cNvPr id="72" name="Número de diapositiva"/>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ólo título">
    <p:spTree>
      <p:nvGrpSpPr>
        <p:cNvPr id="1" name=""/>
        <p:cNvGrpSpPr/>
        <p:nvPr/>
      </p:nvGrpSpPr>
      <p:grpSpPr>
        <a:xfrm>
          <a:off x="0" y="0"/>
          <a:ext cx="0" cy="0"/>
          <a:chOff x="0" y="0"/>
          <a:chExt cx="0" cy="0"/>
        </a:xfrm>
      </p:grpSpPr>
      <p:sp>
        <p:nvSpPr>
          <p:cNvPr id="79" name="Título de diapositiva"/>
          <p:cNvSpPr txBox="1">
            <a:spLocks noGrp="1"/>
          </p:cNvSpPr>
          <p:nvPr>
            <p:ph type="title" hasCustomPrompt="1"/>
          </p:nvPr>
        </p:nvSpPr>
        <p:spPr>
          <a:xfrm>
            <a:off x="1206500" y="1079500"/>
            <a:ext cx="21971000" cy="1434949"/>
          </a:xfrm>
          <a:prstGeom prst="rect">
            <a:avLst/>
          </a:prstGeom>
        </p:spPr>
        <p:txBody>
          <a:bodyPr/>
          <a:lstStyle/>
          <a:p>
            <a:r>
              <a:t>Título de diapositiva</a:t>
            </a:r>
          </a:p>
        </p:txBody>
      </p:sp>
      <p:sp>
        <p:nvSpPr>
          <p:cNvPr id="80" name="Subtítulo de diapositiv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Subtítulo de diapositiva</a:t>
            </a:r>
          </a:p>
        </p:txBody>
      </p:sp>
      <p:sp>
        <p:nvSpPr>
          <p:cNvPr id="81" name="Número de diapositiva"/>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Título de agenda"/>
          <p:cNvSpPr txBox="1">
            <a:spLocks noGrp="1"/>
          </p:cNvSpPr>
          <p:nvPr>
            <p:ph type="title" hasCustomPrompt="1"/>
          </p:nvPr>
        </p:nvSpPr>
        <p:spPr>
          <a:xfrm>
            <a:off x="1206500" y="1079500"/>
            <a:ext cx="21971000" cy="1435100"/>
          </a:xfrm>
          <a:prstGeom prst="rect">
            <a:avLst/>
          </a:prstGeom>
        </p:spPr>
        <p:txBody>
          <a:bodyPr/>
          <a:lstStyle/>
          <a:p>
            <a:r>
              <a:t>Título de agenda</a:t>
            </a:r>
          </a:p>
        </p:txBody>
      </p:sp>
      <p:sp>
        <p:nvSpPr>
          <p:cNvPr id="89" name="Subtítulo de agend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Subtítulo de agenda</a:t>
            </a:r>
          </a:p>
        </p:txBody>
      </p:sp>
      <p:sp>
        <p:nvSpPr>
          <p:cNvPr id="90" name="Nivel de texto 1…"/>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Temas de agenda</a:t>
            </a:r>
          </a:p>
          <a:p>
            <a:pPr lvl="1"/>
            <a:endParaRPr/>
          </a:p>
          <a:p>
            <a:pPr lvl="2"/>
            <a:endParaRPr/>
          </a:p>
          <a:p>
            <a:pPr lvl="3"/>
            <a:endParaRPr/>
          </a:p>
          <a:p>
            <a:pPr lvl="4"/>
            <a:endParaRPr/>
          </a:p>
        </p:txBody>
      </p:sp>
      <p:sp>
        <p:nvSpPr>
          <p:cNvPr id="91" name="Número de diapositiva"/>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ítulo de diapositiva"/>
          <p:cNvSpPr txBox="1">
            <a:spLocks noGrp="1"/>
          </p:cNvSpPr>
          <p:nvPr>
            <p:ph type="title"/>
          </p:nvPr>
        </p:nvSpPr>
        <p:spPr>
          <a:xfrm>
            <a:off x="1206500" y="1079500"/>
            <a:ext cx="21971000" cy="143316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Título de diapositiva</a:t>
            </a:r>
          </a:p>
        </p:txBody>
      </p:sp>
      <p:sp>
        <p:nvSpPr>
          <p:cNvPr id="3" name="Nivel de texto 1…"/>
          <p:cNvSpPr txBox="1">
            <a:spLocks noGrp="1"/>
          </p:cNvSpPr>
          <p:nvPr>
            <p:ph type="body" idx="1"/>
          </p:nvPr>
        </p:nvSpPr>
        <p:spPr>
          <a:xfrm>
            <a:off x="1206500" y="4248504"/>
            <a:ext cx="21971000" cy="825601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Texto en viñeta de diapositiva</a:t>
            </a:r>
          </a:p>
          <a:p>
            <a:pPr lvl="1"/>
            <a:endParaRPr/>
          </a:p>
          <a:p>
            <a:pPr lvl="2"/>
            <a:endParaRPr/>
          </a:p>
          <a:p>
            <a:pPr lvl="3"/>
            <a:endParaRPr/>
          </a:p>
          <a:p>
            <a:pPr lvl="4"/>
            <a:endParaRPr/>
          </a:p>
        </p:txBody>
      </p:sp>
      <p:sp>
        <p:nvSpPr>
          <p:cNvPr id="4" name="Número de diapositiva"/>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rPr/>
              <a:pPr/>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16.jpeg"/><Relationship Id="rId12" Type="http://schemas.microsoft.com/office/2007/relationships/hdphoto" Target="../media/hdphoto3.wdp"/><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5.jpeg"/><Relationship Id="rId11" Type="http://schemas.openxmlformats.org/officeDocument/2006/relationships/image" Target="../media/image18.png"/><Relationship Id="rId5" Type="http://schemas.openxmlformats.org/officeDocument/2006/relationships/image" Target="../media/image14.jpeg"/><Relationship Id="rId15" Type="http://schemas.microsoft.com/office/2007/relationships/hdphoto" Target="../media/hdphoto4.wdp"/><Relationship Id="rId10" Type="http://schemas.microsoft.com/office/2007/relationships/hdphoto" Target="../media/hdphoto2.wdp"/><Relationship Id="rId4" Type="http://schemas.openxmlformats.org/officeDocument/2006/relationships/image" Target="../media/image13.jpeg"/><Relationship Id="rId9" Type="http://schemas.openxmlformats.org/officeDocument/2006/relationships/image" Target="../media/image17.png"/><Relationship Id="rId1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NOVACIÓN Y PROYECTOS"/>
          <p:cNvSpPr txBox="1">
            <a:spLocks noGrp="1"/>
          </p:cNvSpPr>
          <p:nvPr>
            <p:ph type="ctrTitle"/>
          </p:nvPr>
        </p:nvSpPr>
        <p:spPr>
          <a:xfrm>
            <a:off x="455030" y="8574104"/>
            <a:ext cx="23237550" cy="2768095"/>
          </a:xfrm>
          <a:prstGeom prst="rect">
            <a:avLst/>
          </a:prstGeom>
        </p:spPr>
        <p:txBody>
          <a:bodyPr>
            <a:noAutofit/>
          </a:bodyPr>
          <a:lstStyle/>
          <a:p>
            <a:pPr algn="ctr" defTabSz="457200">
              <a:lnSpc>
                <a:spcPct val="100000"/>
              </a:lnSpc>
              <a:defRPr sz="5866" spc="0">
                <a:latin typeface="Helvetica"/>
                <a:ea typeface="Helvetica"/>
                <a:cs typeface="Helvetica"/>
                <a:sym typeface="Helvetica"/>
              </a:defRPr>
            </a:pPr>
            <a:r>
              <a:rPr lang="es-MX" sz="7200" b="0" dirty="0">
                <a:solidFill>
                  <a:srgbClr val="6F7271"/>
                </a:solidFill>
                <a:latin typeface="Gotham-Black"/>
                <a:ea typeface="Times Roman"/>
                <a:cs typeface="Times Roman"/>
                <a:sym typeface="Gotham-Black"/>
              </a:rPr>
              <a:t/>
            </a:r>
            <a:br>
              <a:rPr lang="es-MX" sz="7200" b="0" dirty="0">
                <a:solidFill>
                  <a:srgbClr val="6F7271"/>
                </a:solidFill>
                <a:latin typeface="Gotham-Black"/>
                <a:ea typeface="Times Roman"/>
                <a:cs typeface="Times Roman"/>
                <a:sym typeface="Gotham-Black"/>
              </a:rPr>
            </a:br>
            <a:r>
              <a:rPr lang="es-MX" sz="7200" b="0" dirty="0">
                <a:solidFill>
                  <a:srgbClr val="6F7271"/>
                </a:solidFill>
                <a:latin typeface="Gotham-Black"/>
                <a:ea typeface="Times Roman"/>
                <a:cs typeface="Times Roman"/>
                <a:sym typeface="Gotham-Black"/>
              </a:rPr>
              <a:t/>
            </a:r>
            <a:br>
              <a:rPr lang="es-MX" sz="7200" b="0" dirty="0">
                <a:solidFill>
                  <a:srgbClr val="6F7271"/>
                </a:solidFill>
                <a:latin typeface="Gotham-Black"/>
                <a:ea typeface="Times Roman"/>
                <a:cs typeface="Times Roman"/>
                <a:sym typeface="Gotham-Black"/>
              </a:rPr>
            </a:br>
            <a:r>
              <a:rPr lang="es-MX" sz="7200" b="0" dirty="0">
                <a:solidFill>
                  <a:srgbClr val="6F7271"/>
                </a:solidFill>
                <a:latin typeface="Gotham-Black"/>
                <a:ea typeface="Times Roman"/>
                <a:cs typeface="Times Roman"/>
                <a:sym typeface="Gotham-Black"/>
              </a:rPr>
              <a:t/>
            </a:r>
            <a:br>
              <a:rPr lang="es-MX" sz="7200" b="0" dirty="0">
                <a:solidFill>
                  <a:srgbClr val="6F7271"/>
                </a:solidFill>
                <a:latin typeface="Gotham-Black"/>
                <a:ea typeface="Times Roman"/>
                <a:cs typeface="Times Roman"/>
                <a:sym typeface="Gotham-Black"/>
              </a:rPr>
            </a:br>
            <a:r>
              <a:rPr lang="es-MX" sz="8800" dirty="0">
                <a:solidFill>
                  <a:srgbClr val="972740"/>
                </a:solidFill>
                <a:latin typeface="Gotham-Black"/>
                <a:ea typeface="Times Roman"/>
                <a:cs typeface="Times Roman"/>
                <a:sym typeface="Gotham-Black"/>
              </a:rPr>
              <a:t>Salvando Vidas</a:t>
            </a:r>
            <a:r>
              <a:rPr lang="es-MX" sz="7200" b="0" dirty="0">
                <a:solidFill>
                  <a:srgbClr val="6F7271"/>
                </a:solidFill>
                <a:latin typeface="Gotham-Black"/>
                <a:ea typeface="Times Roman"/>
                <a:cs typeface="Times Roman"/>
                <a:sym typeface="Gotham-Black"/>
              </a:rPr>
              <a:t/>
            </a:r>
            <a:br>
              <a:rPr lang="es-MX" sz="7200" b="0" dirty="0">
                <a:solidFill>
                  <a:srgbClr val="6F7271"/>
                </a:solidFill>
                <a:latin typeface="Gotham-Black"/>
                <a:ea typeface="Times Roman"/>
                <a:cs typeface="Times Roman"/>
                <a:sym typeface="Gotham-Black"/>
              </a:rPr>
            </a:br>
            <a:r>
              <a:rPr lang="es-MX" sz="7200" b="0" dirty="0">
                <a:solidFill>
                  <a:srgbClr val="6F7271"/>
                </a:solidFill>
                <a:latin typeface="Gotham-Black"/>
                <a:ea typeface="Times Roman"/>
                <a:cs typeface="Times Roman"/>
                <a:sym typeface="Gotham-Black"/>
              </a:rPr>
              <a:t/>
            </a:r>
            <a:br>
              <a:rPr lang="es-MX" sz="7200" b="0" dirty="0">
                <a:solidFill>
                  <a:srgbClr val="6F7271"/>
                </a:solidFill>
                <a:latin typeface="Gotham-Black"/>
                <a:ea typeface="Times Roman"/>
                <a:cs typeface="Times Roman"/>
                <a:sym typeface="Gotham-Black"/>
              </a:rPr>
            </a:br>
            <a:r>
              <a:rPr lang="es-MX" sz="7200" b="0" dirty="0">
                <a:solidFill>
                  <a:srgbClr val="6F7271"/>
                </a:solidFill>
                <a:latin typeface="Gotham-Black"/>
                <a:ea typeface="Times Roman"/>
                <a:cs typeface="Times Roman"/>
                <a:sym typeface="Gotham-Black"/>
              </a:rPr>
              <a:t>FORTALECIMIENTO DEL SISTEMA DE AMBULANCIAS DE LA CIUDAD DE MÉXICO</a:t>
            </a:r>
            <a:endParaRPr sz="1000" b="0" dirty="0">
              <a:latin typeface="Times Roman"/>
              <a:ea typeface="Times Roman"/>
              <a:cs typeface="Times Roman"/>
              <a:sym typeface="Times Roman"/>
            </a:endParaRPr>
          </a:p>
        </p:txBody>
      </p:sp>
      <p:pic>
        <p:nvPicPr>
          <p:cNvPr id="153" name="logo_extendido.png" descr="logo_extendido.png"/>
          <p:cNvPicPr>
            <a:picLocks noChangeAspect="1"/>
          </p:cNvPicPr>
          <p:nvPr/>
        </p:nvPicPr>
        <p:blipFill>
          <a:blip r:embed="rId2"/>
          <a:stretch>
            <a:fillRect/>
          </a:stretch>
        </p:blipFill>
        <p:spPr>
          <a:xfrm>
            <a:off x="4167548" y="1592370"/>
            <a:ext cx="15067030" cy="4766865"/>
          </a:xfrm>
          <a:prstGeom prst="rect">
            <a:avLst/>
          </a:prstGeom>
          <a:ln w="12700">
            <a:miter lim="400000"/>
          </a:ln>
        </p:spPr>
      </p:pic>
      <p:pic>
        <p:nvPicPr>
          <p:cNvPr id="6" name="Imagen 5">
            <a:extLst>
              <a:ext uri="{FF2B5EF4-FFF2-40B4-BE49-F238E27FC236}">
                <a16:creationId xmlns="" xmlns:a16="http://schemas.microsoft.com/office/drawing/2014/main" id="{8181FDE9-A6FD-494D-AEF3-0E6A00C167BC}"/>
              </a:ext>
            </a:extLst>
          </p:cNvPr>
          <p:cNvPicPr>
            <a:picLocks noChangeAspect="1"/>
          </p:cNvPicPr>
          <p:nvPr/>
        </p:nvPicPr>
        <p:blipFill>
          <a:blip r:embed="rId3"/>
          <a:stretch>
            <a:fillRect/>
          </a:stretch>
        </p:blipFill>
        <p:spPr>
          <a:xfrm>
            <a:off x="-11790" y="12855389"/>
            <a:ext cx="24416851" cy="860612"/>
          </a:xfrm>
          <a:prstGeom prst="rect">
            <a:avLst/>
          </a:prstGeom>
        </p:spPr>
      </p:pic>
    </p:spTree>
    <p:extLst>
      <p:ext uri="{BB962C8B-B14F-4D97-AF65-F5344CB8AC3E}">
        <p14:creationId xmlns:p14="http://schemas.microsoft.com/office/powerpoint/2010/main" val="193673324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377184" y="-1094998"/>
            <a:ext cx="19469451" cy="219710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7000" dirty="0">
                <a:solidFill>
                  <a:srgbClr val="972740"/>
                </a:solidFill>
                <a:ea typeface="Times Roman"/>
                <a:cs typeface="Times Roman"/>
              </a:rPr>
              <a:t>MEDIDAS DE FORTALECIMIENTO</a:t>
            </a:r>
            <a:endParaRPr lang="es-ES" sz="7000" dirty="0">
              <a:solidFill>
                <a:srgbClr val="972740"/>
              </a:solidFill>
              <a:latin typeface="Times Roman"/>
              <a:ea typeface="Times Roman"/>
              <a:cs typeface="Times Roman"/>
              <a:sym typeface="Times Roman"/>
            </a:endParaRPr>
          </a:p>
        </p:txBody>
      </p:sp>
      <p:sp>
        <p:nvSpPr>
          <p:cNvPr id="6"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377183" y="-306574"/>
            <a:ext cx="19469451" cy="219710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6000" dirty="0">
                <a:solidFill>
                  <a:srgbClr val="275B4E"/>
                </a:solidFill>
                <a:ea typeface="Times Roman"/>
                <a:cs typeface="Times Roman"/>
              </a:rPr>
              <a:t>RECURSOS HUMANOS </a:t>
            </a:r>
            <a:endParaRPr lang="es-ES" sz="6000" dirty="0">
              <a:solidFill>
                <a:srgbClr val="275B4E"/>
              </a:solidFill>
              <a:latin typeface="Times Roman"/>
              <a:ea typeface="Times Roman"/>
              <a:cs typeface="Times Roman"/>
              <a:sym typeface="Times Roman"/>
            </a:endParaRPr>
          </a:p>
        </p:txBody>
      </p:sp>
      <p:pic>
        <p:nvPicPr>
          <p:cNvPr id="4" name="Imagen 3">
            <a:extLst>
              <a:ext uri="{FF2B5EF4-FFF2-40B4-BE49-F238E27FC236}">
                <a16:creationId xmlns="" xmlns:a16="http://schemas.microsoft.com/office/drawing/2014/main" id="{678D5767-E2F9-4042-A816-8ADB859D7DFD}"/>
              </a:ext>
            </a:extLst>
          </p:cNvPr>
          <p:cNvPicPr>
            <a:picLocks noChangeAspect="1"/>
          </p:cNvPicPr>
          <p:nvPr/>
        </p:nvPicPr>
        <p:blipFill rotWithShape="1">
          <a:blip r:embed="rId3"/>
          <a:srcRect l="18133" t="11244" r="31941" b="4776"/>
          <a:stretch/>
        </p:blipFill>
        <p:spPr>
          <a:xfrm>
            <a:off x="738412" y="2524832"/>
            <a:ext cx="11135278" cy="10536071"/>
          </a:xfrm>
          <a:prstGeom prst="rect">
            <a:avLst/>
          </a:prstGeom>
          <a:ln>
            <a:solidFill>
              <a:schemeClr val="tx1">
                <a:lumMod val="50000"/>
              </a:schemeClr>
            </a:solidFill>
          </a:ln>
        </p:spPr>
      </p:pic>
      <p:pic>
        <p:nvPicPr>
          <p:cNvPr id="8" name="Imagen 7">
            <a:extLst>
              <a:ext uri="{FF2B5EF4-FFF2-40B4-BE49-F238E27FC236}">
                <a16:creationId xmlns="" xmlns:a16="http://schemas.microsoft.com/office/drawing/2014/main" id="{32181C96-45AB-41C1-9A8E-1F9CE7734F1A}"/>
              </a:ext>
            </a:extLst>
          </p:cNvPr>
          <p:cNvPicPr>
            <a:picLocks noChangeAspect="1"/>
          </p:cNvPicPr>
          <p:nvPr/>
        </p:nvPicPr>
        <p:blipFill rotWithShape="1">
          <a:blip r:embed="rId4"/>
          <a:srcRect l="19814" t="10249" r="30821" b="3981"/>
          <a:stretch/>
        </p:blipFill>
        <p:spPr>
          <a:xfrm>
            <a:off x="12636679" y="2524833"/>
            <a:ext cx="10780526" cy="10536071"/>
          </a:xfrm>
          <a:prstGeom prst="rect">
            <a:avLst/>
          </a:prstGeom>
          <a:ln>
            <a:solidFill>
              <a:schemeClr val="tx1">
                <a:lumMod val="50000"/>
              </a:schemeClr>
            </a:solidFill>
          </a:ln>
        </p:spPr>
      </p:pic>
    </p:spTree>
    <p:extLst>
      <p:ext uri="{BB962C8B-B14F-4D97-AF65-F5344CB8AC3E}">
        <p14:creationId xmlns:p14="http://schemas.microsoft.com/office/powerpoint/2010/main" val="3447028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Quedan 1800 sitios en postes de 9 m. que aún no cuentan con altavoces y se tiene pensado cubrirlos."/>
          <p:cNvSpPr txBox="1">
            <a:spLocks/>
          </p:cNvSpPr>
          <p:nvPr/>
        </p:nvSpPr>
        <p:spPr>
          <a:xfrm>
            <a:off x="2646602" y="11144454"/>
            <a:ext cx="9779001" cy="209698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Autofit/>
          </a:bodyPr>
          <a:lstStyle>
            <a:lvl1pPr marL="0" marR="0" indent="0" algn="just" defTabSz="457200" rtl="0" latinLnBrk="0">
              <a:lnSpc>
                <a:spcPct val="100000"/>
              </a:lnSpc>
              <a:spcBef>
                <a:spcPts val="0"/>
              </a:spcBef>
              <a:spcAft>
                <a:spcPts val="0"/>
              </a:spcAft>
              <a:buClrTx/>
              <a:buSzTx/>
              <a:buFontTx/>
              <a:buNone/>
              <a:tabLst/>
              <a:defRPr sz="3800" b="0" i="0" u="none" strike="noStrike" cap="none" spc="0" baseline="0">
                <a:solidFill>
                  <a:srgbClr val="000000"/>
                </a:solidFill>
                <a:uFillTx/>
                <a:latin typeface="Gotham-Medium"/>
                <a:ea typeface="Gotham-Medium"/>
                <a:cs typeface="Gotham-Medium"/>
                <a:sym typeface="Gotham-Medium"/>
              </a:defRPr>
            </a:lvl1pPr>
            <a:lvl2pPr marL="0" marR="0" indent="4572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algn="ctr" hangingPunct="1"/>
            <a:endParaRPr lang="es-ES" sz="4400" b="1" dirty="0">
              <a:solidFill>
                <a:srgbClr val="972740"/>
              </a:solidFill>
              <a:latin typeface="Times Roman"/>
              <a:ea typeface="Times Roman"/>
              <a:cs typeface="Times Roman"/>
              <a:sym typeface="Times Roman"/>
            </a:endParaRPr>
          </a:p>
        </p:txBody>
      </p:sp>
      <p:sp>
        <p:nvSpPr>
          <p:cNvPr id="7"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377184" y="0"/>
            <a:ext cx="24006816" cy="219710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7000" dirty="0">
                <a:solidFill>
                  <a:srgbClr val="972740"/>
                </a:solidFill>
                <a:ea typeface="Times Roman"/>
                <a:cs typeface="Times Roman"/>
              </a:rPr>
              <a:t>RUTA CRÍTICA DE ESQUEMA CAPTACIÓN DE TRANSFERENCIAS Y VOLUNTARIOS</a:t>
            </a:r>
            <a:endParaRPr lang="es-ES" sz="7000" dirty="0">
              <a:solidFill>
                <a:srgbClr val="972740"/>
              </a:solidFill>
              <a:latin typeface="Times Roman"/>
              <a:ea typeface="Times Roman"/>
              <a:cs typeface="Times Roman"/>
              <a:sym typeface="Times Roman"/>
            </a:endParaRPr>
          </a:p>
        </p:txBody>
      </p:sp>
      <p:pic>
        <p:nvPicPr>
          <p:cNvPr id="17" name="logo_extendido.png" descr="logo_extendido.png"/>
          <p:cNvPicPr>
            <a:picLocks noChangeAspect="1"/>
          </p:cNvPicPr>
          <p:nvPr/>
        </p:nvPicPr>
        <p:blipFill>
          <a:blip r:embed="rId3"/>
          <a:stretch>
            <a:fillRect/>
          </a:stretch>
        </p:blipFill>
        <p:spPr>
          <a:xfrm>
            <a:off x="18735467" y="12113681"/>
            <a:ext cx="5583247" cy="1766412"/>
          </a:xfrm>
          <a:prstGeom prst="rect">
            <a:avLst/>
          </a:prstGeom>
          <a:ln w="12700">
            <a:miter lim="400000"/>
          </a:ln>
        </p:spPr>
      </p:pic>
      <p:sp>
        <p:nvSpPr>
          <p:cNvPr id="3" name="Pentágono 2"/>
          <p:cNvSpPr/>
          <p:nvPr/>
        </p:nvSpPr>
        <p:spPr>
          <a:xfrm>
            <a:off x="502257" y="4982655"/>
            <a:ext cx="7164636" cy="3668976"/>
          </a:xfrm>
          <a:prstGeom prst="homePlate">
            <a:avLst/>
          </a:prstGeom>
          <a:solidFill>
            <a:srgbClr val="97274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ES_tradnl"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Cheurón 3"/>
          <p:cNvSpPr/>
          <p:nvPr/>
        </p:nvSpPr>
        <p:spPr>
          <a:xfrm>
            <a:off x="6018153" y="4988343"/>
            <a:ext cx="7139355" cy="3628119"/>
          </a:xfrm>
          <a:prstGeom prst="chevron">
            <a:avLst/>
          </a:prstGeom>
          <a:solidFill>
            <a:srgbClr val="97274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ES_tradnl"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Cheurón 17"/>
          <p:cNvSpPr/>
          <p:nvPr/>
        </p:nvSpPr>
        <p:spPr>
          <a:xfrm>
            <a:off x="11525774" y="5023512"/>
            <a:ext cx="7139355" cy="3628119"/>
          </a:xfrm>
          <a:prstGeom prst="chevron">
            <a:avLst/>
          </a:prstGeom>
          <a:solidFill>
            <a:srgbClr val="97274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ES_tradnl"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9" name="Cheurón 18"/>
          <p:cNvSpPr/>
          <p:nvPr/>
        </p:nvSpPr>
        <p:spPr>
          <a:xfrm>
            <a:off x="17068800" y="5017824"/>
            <a:ext cx="7139355" cy="3628119"/>
          </a:xfrm>
          <a:prstGeom prst="chevron">
            <a:avLst/>
          </a:prstGeom>
          <a:solidFill>
            <a:srgbClr val="97274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ES_tradnl"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839891" y="4900941"/>
            <a:ext cx="5855099" cy="359863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r>
              <a:rPr lang="es-MX" sz="2500" dirty="0">
                <a:solidFill>
                  <a:schemeClr val="bg1"/>
                </a:solidFill>
              </a:rPr>
              <a:t>Primeros elementos capacitados, inician operación.</a:t>
            </a:r>
          </a:p>
          <a:p>
            <a:r>
              <a:rPr lang="es-MX" sz="2500" dirty="0">
                <a:solidFill>
                  <a:schemeClr val="bg1"/>
                </a:solidFill>
              </a:rPr>
              <a:t>Inicia capacitación de personal con conocimientos básicos</a:t>
            </a:r>
          </a:p>
          <a:p>
            <a:r>
              <a:rPr lang="es-MX" sz="2500" dirty="0">
                <a:solidFill>
                  <a:schemeClr val="bg1"/>
                </a:solidFill>
              </a:rPr>
              <a:t>inicia capacitación personal sin conocimientos</a:t>
            </a:r>
          </a:p>
          <a:p>
            <a:pPr hangingPunct="1">
              <a:spcBef>
                <a:spcPts val="1200"/>
              </a:spcBef>
              <a:spcAft>
                <a:spcPts val="1200"/>
              </a:spcAft>
            </a:pPr>
            <a:endParaRPr lang="es-ES" sz="2500" dirty="0">
              <a:solidFill>
                <a:schemeClr val="bg1"/>
              </a:solidFill>
            </a:endParaRPr>
          </a:p>
        </p:txBody>
      </p:sp>
      <p:sp>
        <p:nvSpPr>
          <p:cNvPr id="20"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7953459" y="5522228"/>
            <a:ext cx="3815438" cy="298938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r>
              <a:rPr lang="es-MX" sz="2500" dirty="0">
                <a:solidFill>
                  <a:schemeClr val="bg1"/>
                </a:solidFill>
              </a:rPr>
              <a:t>Inicia capacitación </a:t>
            </a:r>
            <a:r>
              <a:rPr lang="es-MX" sz="2500" dirty="0" smtClean="0">
                <a:solidFill>
                  <a:schemeClr val="bg1"/>
                </a:solidFill>
              </a:rPr>
              <a:t>Segundo </a:t>
            </a:r>
            <a:r>
              <a:rPr lang="es-MX" sz="2500" dirty="0">
                <a:solidFill>
                  <a:schemeClr val="bg1"/>
                </a:solidFill>
              </a:rPr>
              <a:t>grupo de personal con conocimientos básicos</a:t>
            </a:r>
          </a:p>
          <a:p>
            <a:r>
              <a:rPr lang="es-MX" sz="2500" dirty="0">
                <a:solidFill>
                  <a:schemeClr val="bg1"/>
                </a:solidFill>
              </a:rPr>
              <a:t>Inicia capacitación segundo grupo de personal sin conocimientos</a:t>
            </a:r>
          </a:p>
          <a:p>
            <a:r>
              <a:rPr lang="es-MX" sz="2500" dirty="0">
                <a:solidFill>
                  <a:schemeClr val="bg1"/>
                </a:solidFill>
              </a:rPr>
              <a:t>Elementos capacitados, inician operación.</a:t>
            </a:r>
          </a:p>
        </p:txBody>
      </p:sp>
      <p:sp>
        <p:nvSpPr>
          <p:cNvPr id="21"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13496485" y="5576644"/>
            <a:ext cx="3815438" cy="298938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r>
              <a:rPr lang="es-MX" sz="2500" dirty="0">
                <a:solidFill>
                  <a:schemeClr val="bg1"/>
                </a:solidFill>
              </a:rPr>
              <a:t>Inicia capacitación </a:t>
            </a:r>
            <a:r>
              <a:rPr lang="es-MX" sz="2500" dirty="0">
                <a:solidFill>
                  <a:schemeClr val="bg1"/>
                </a:solidFill>
              </a:rPr>
              <a:t>T</a:t>
            </a:r>
            <a:r>
              <a:rPr lang="es-MX" sz="2500" dirty="0" smtClean="0">
                <a:solidFill>
                  <a:schemeClr val="bg1"/>
                </a:solidFill>
              </a:rPr>
              <a:t>ercer </a:t>
            </a:r>
            <a:r>
              <a:rPr lang="es-MX" sz="2500" dirty="0">
                <a:solidFill>
                  <a:schemeClr val="bg1"/>
                </a:solidFill>
              </a:rPr>
              <a:t>grupo de personal con conocimientos básicos</a:t>
            </a:r>
          </a:p>
          <a:p>
            <a:r>
              <a:rPr lang="es-MX" sz="2500" dirty="0">
                <a:solidFill>
                  <a:schemeClr val="bg1"/>
                </a:solidFill>
              </a:rPr>
              <a:t>Inicia capacitación tercer grupo de personal sin conocimientos</a:t>
            </a:r>
          </a:p>
          <a:p>
            <a:r>
              <a:rPr lang="es-MX" sz="2500" dirty="0">
                <a:solidFill>
                  <a:schemeClr val="bg1"/>
                </a:solidFill>
              </a:rPr>
              <a:t>Elementos capacitados, inician operación.</a:t>
            </a:r>
          </a:p>
        </p:txBody>
      </p:sp>
      <p:sp>
        <p:nvSpPr>
          <p:cNvPr id="22"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19039511" y="5205567"/>
            <a:ext cx="3815438" cy="298938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r>
              <a:rPr lang="es-MX" sz="3500">
                <a:solidFill>
                  <a:schemeClr val="bg1"/>
                </a:solidFill>
              </a:rPr>
              <a:t>Totalidad de elementos transferidos y voluntarios inician operación</a:t>
            </a:r>
            <a:endParaRPr lang="es-MX" sz="3500" dirty="0">
              <a:solidFill>
                <a:schemeClr val="bg1"/>
              </a:solidFill>
            </a:endParaRPr>
          </a:p>
        </p:txBody>
      </p:sp>
      <p:sp>
        <p:nvSpPr>
          <p:cNvPr id="23"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377184" y="3626544"/>
            <a:ext cx="5591908" cy="109855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algn="ctr" hangingPunct="1">
              <a:spcBef>
                <a:spcPts val="1200"/>
              </a:spcBef>
              <a:spcAft>
                <a:spcPts val="1200"/>
              </a:spcAft>
            </a:pPr>
            <a:r>
              <a:rPr lang="es-ES" sz="4500" dirty="0">
                <a:solidFill>
                  <a:srgbClr val="B7915B"/>
                </a:solidFill>
              </a:rPr>
              <a:t>22 MARZO</a:t>
            </a:r>
            <a:endParaRPr lang="es-ES" sz="4500" dirty="0">
              <a:solidFill>
                <a:srgbClr val="B7915B"/>
              </a:solidFill>
              <a:latin typeface="Times Roman"/>
              <a:ea typeface="Times Roman"/>
              <a:cs typeface="Times Roman"/>
              <a:sym typeface="Times Roman"/>
            </a:endParaRPr>
          </a:p>
        </p:txBody>
      </p:sp>
      <p:sp>
        <p:nvSpPr>
          <p:cNvPr id="24"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6332503" y="3635823"/>
            <a:ext cx="5591908" cy="109855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algn="ctr" hangingPunct="1">
              <a:spcBef>
                <a:spcPts val="1200"/>
              </a:spcBef>
              <a:spcAft>
                <a:spcPts val="1200"/>
              </a:spcAft>
            </a:pPr>
            <a:r>
              <a:rPr lang="es-ES" sz="4500" dirty="0">
                <a:solidFill>
                  <a:srgbClr val="B7915B"/>
                </a:solidFill>
              </a:rPr>
              <a:t>22 ABRIL</a:t>
            </a:r>
            <a:endParaRPr lang="es-ES" sz="4500" dirty="0">
              <a:solidFill>
                <a:srgbClr val="B7915B"/>
              </a:solidFill>
              <a:latin typeface="Times Roman"/>
              <a:ea typeface="Times Roman"/>
              <a:cs typeface="Times Roman"/>
              <a:sym typeface="Times Roman"/>
            </a:endParaRPr>
          </a:p>
        </p:txBody>
      </p:sp>
      <p:sp>
        <p:nvSpPr>
          <p:cNvPr id="26"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11924411" y="3719106"/>
            <a:ext cx="5591908" cy="109855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algn="ctr" hangingPunct="1">
              <a:spcBef>
                <a:spcPts val="1200"/>
              </a:spcBef>
              <a:spcAft>
                <a:spcPts val="1200"/>
              </a:spcAft>
            </a:pPr>
            <a:r>
              <a:rPr lang="es-ES" sz="4500" dirty="0">
                <a:solidFill>
                  <a:srgbClr val="B7915B"/>
                </a:solidFill>
              </a:rPr>
              <a:t>22 MAYO</a:t>
            </a:r>
            <a:endParaRPr lang="es-ES" sz="4500" dirty="0">
              <a:solidFill>
                <a:srgbClr val="B7915B"/>
              </a:solidFill>
              <a:latin typeface="Times Roman"/>
              <a:ea typeface="Times Roman"/>
              <a:cs typeface="Times Roman"/>
              <a:sym typeface="Times Roman"/>
            </a:endParaRPr>
          </a:p>
        </p:txBody>
      </p:sp>
      <p:sp>
        <p:nvSpPr>
          <p:cNvPr id="27"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17068800" y="3719105"/>
            <a:ext cx="5591908" cy="109855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algn="ctr" hangingPunct="1">
              <a:spcBef>
                <a:spcPts val="1200"/>
              </a:spcBef>
              <a:spcAft>
                <a:spcPts val="1200"/>
              </a:spcAft>
            </a:pPr>
            <a:r>
              <a:rPr lang="es-ES" sz="4500" dirty="0">
                <a:solidFill>
                  <a:srgbClr val="B7915B"/>
                </a:solidFill>
              </a:rPr>
              <a:t>22 AGOSTO</a:t>
            </a:r>
            <a:endParaRPr lang="es-ES" sz="4500" dirty="0">
              <a:solidFill>
                <a:srgbClr val="B7915B"/>
              </a:solidFill>
              <a:latin typeface="Times Roman"/>
              <a:ea typeface="Times Roman"/>
              <a:cs typeface="Times Roman"/>
              <a:sym typeface="Times Roman"/>
            </a:endParaRPr>
          </a:p>
        </p:txBody>
      </p:sp>
    </p:spTree>
    <p:extLst>
      <p:ext uri="{BB962C8B-B14F-4D97-AF65-F5344CB8AC3E}">
        <p14:creationId xmlns:p14="http://schemas.microsoft.com/office/powerpoint/2010/main" val="1385305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logo_extendido.png" descr="logo_extendido.png"/>
          <p:cNvPicPr>
            <a:picLocks noChangeAspect="1"/>
          </p:cNvPicPr>
          <p:nvPr/>
        </p:nvPicPr>
        <p:blipFill>
          <a:blip r:embed="rId3"/>
          <a:stretch>
            <a:fillRect/>
          </a:stretch>
        </p:blipFill>
        <p:spPr>
          <a:xfrm>
            <a:off x="18532267" y="12113681"/>
            <a:ext cx="5583247" cy="1766412"/>
          </a:xfrm>
          <a:prstGeom prst="rect">
            <a:avLst/>
          </a:prstGeom>
          <a:ln w="12700">
            <a:miter lim="400000"/>
          </a:ln>
        </p:spPr>
      </p:pic>
      <p:sp>
        <p:nvSpPr>
          <p:cNvPr id="15" name="Quedan 1800 sitios en postes de 9 m. que aún no cuentan con altavoces y se tiene pensado cubrirlos."/>
          <p:cNvSpPr txBox="1">
            <a:spLocks/>
          </p:cNvSpPr>
          <p:nvPr/>
        </p:nvSpPr>
        <p:spPr>
          <a:xfrm>
            <a:off x="2646602" y="11144454"/>
            <a:ext cx="9779001" cy="209698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Autofit/>
          </a:bodyPr>
          <a:lstStyle>
            <a:lvl1pPr marL="0" marR="0" indent="0" algn="just" defTabSz="457200" rtl="0" latinLnBrk="0">
              <a:lnSpc>
                <a:spcPct val="100000"/>
              </a:lnSpc>
              <a:spcBef>
                <a:spcPts val="0"/>
              </a:spcBef>
              <a:spcAft>
                <a:spcPts val="0"/>
              </a:spcAft>
              <a:buClrTx/>
              <a:buSzTx/>
              <a:buFontTx/>
              <a:buNone/>
              <a:tabLst/>
              <a:defRPr sz="3800" b="0" i="0" u="none" strike="noStrike" cap="none" spc="0" baseline="0">
                <a:solidFill>
                  <a:srgbClr val="000000"/>
                </a:solidFill>
                <a:uFillTx/>
                <a:latin typeface="Gotham-Medium"/>
                <a:ea typeface="Gotham-Medium"/>
                <a:cs typeface="Gotham-Medium"/>
                <a:sym typeface="Gotham-Medium"/>
              </a:defRPr>
            </a:lvl1pPr>
            <a:lvl2pPr marL="0" marR="0" indent="4572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algn="ctr" hangingPunct="1"/>
            <a:endParaRPr lang="es-ES" sz="4400" b="1" dirty="0">
              <a:solidFill>
                <a:srgbClr val="972740"/>
              </a:solidFill>
              <a:latin typeface="Times Roman"/>
              <a:ea typeface="Times Roman"/>
              <a:cs typeface="Times Roman"/>
              <a:sym typeface="Times Roman"/>
            </a:endParaRPr>
          </a:p>
        </p:txBody>
      </p:sp>
      <p:sp>
        <p:nvSpPr>
          <p:cNvPr id="7"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377184" y="-1165336"/>
            <a:ext cx="19469451" cy="219710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7000" dirty="0">
                <a:solidFill>
                  <a:srgbClr val="972740"/>
                </a:solidFill>
                <a:ea typeface="Times Roman"/>
                <a:cs typeface="Times Roman"/>
              </a:rPr>
              <a:t>MEDIDAS DE FORTALECIMIENTO</a:t>
            </a:r>
            <a:endParaRPr lang="es-ES" sz="7000" dirty="0">
              <a:solidFill>
                <a:srgbClr val="972740"/>
              </a:solidFill>
              <a:latin typeface="Times Roman"/>
              <a:ea typeface="Times Roman"/>
              <a:cs typeface="Times Roman"/>
              <a:sym typeface="Times Roman"/>
            </a:endParaRPr>
          </a:p>
        </p:txBody>
      </p:sp>
      <p:sp>
        <p:nvSpPr>
          <p:cNvPr id="6"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398165" y="0"/>
            <a:ext cx="19469451" cy="219710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6000" dirty="0">
                <a:solidFill>
                  <a:srgbClr val="275B4E"/>
                </a:solidFill>
                <a:ea typeface="Times Roman"/>
                <a:cs typeface="Times Roman"/>
              </a:rPr>
              <a:t>REGULARIZACIÓN DE AMBULANCIAS PRIVADAS</a:t>
            </a:r>
            <a:endParaRPr lang="es-ES" sz="6000" dirty="0">
              <a:solidFill>
                <a:srgbClr val="275B4E"/>
              </a:solidFill>
              <a:latin typeface="Times Roman"/>
              <a:ea typeface="Times Roman"/>
              <a:cs typeface="Times Roman"/>
              <a:sym typeface="Times Roman"/>
            </a:endParaRPr>
          </a:p>
        </p:txBody>
      </p:sp>
      <p:grpSp>
        <p:nvGrpSpPr>
          <p:cNvPr id="44" name="Agrupar 43"/>
          <p:cNvGrpSpPr/>
          <p:nvPr/>
        </p:nvGrpSpPr>
        <p:grpSpPr>
          <a:xfrm>
            <a:off x="5382980" y="4744481"/>
            <a:ext cx="4020502" cy="6399973"/>
            <a:chOff x="5382980" y="4744481"/>
            <a:chExt cx="4020502" cy="6399973"/>
          </a:xfrm>
        </p:grpSpPr>
        <p:cxnSp>
          <p:nvCxnSpPr>
            <p:cNvPr id="3" name="Conector angular 2"/>
            <p:cNvCxnSpPr/>
            <p:nvPr/>
          </p:nvCxnSpPr>
          <p:spPr>
            <a:xfrm flipV="1">
              <a:off x="5382980" y="4744481"/>
              <a:ext cx="4020502" cy="3567008"/>
            </a:xfrm>
            <a:prstGeom prst="bentConnector3">
              <a:avLst/>
            </a:prstGeom>
            <a:noFill/>
            <a:ln w="76200" cap="flat">
              <a:solidFill>
                <a:srgbClr val="B7915B"/>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0" name="Conector angular 9"/>
            <p:cNvCxnSpPr/>
            <p:nvPr/>
          </p:nvCxnSpPr>
          <p:spPr>
            <a:xfrm>
              <a:off x="5382980" y="8311488"/>
              <a:ext cx="3958052" cy="2832966"/>
            </a:xfrm>
            <a:prstGeom prst="bentConnector3">
              <a:avLst/>
            </a:prstGeom>
            <a:noFill/>
            <a:ln w="76200" cap="flat">
              <a:solidFill>
                <a:srgbClr val="B7915B"/>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2" name="Conector recto de flecha 11"/>
            <p:cNvCxnSpPr/>
            <p:nvPr/>
          </p:nvCxnSpPr>
          <p:spPr>
            <a:xfrm>
              <a:off x="7393231" y="8311488"/>
              <a:ext cx="2010251" cy="0"/>
            </a:xfrm>
            <a:prstGeom prst="straightConnector1">
              <a:avLst/>
            </a:prstGeom>
            <a:noFill/>
            <a:ln w="76200" cap="flat">
              <a:solidFill>
                <a:srgbClr val="B7915B"/>
              </a:solidFill>
              <a:prstDash val="solid"/>
              <a:miter lim="400000"/>
              <a:tailEnd type="triangle"/>
            </a:ln>
            <a:effectLst/>
            <a:sp3d/>
          </p:spPr>
          <p:style>
            <a:lnRef idx="0">
              <a:scrgbClr r="0" g="0" b="0"/>
            </a:lnRef>
            <a:fillRef idx="0">
              <a:scrgbClr r="0" g="0" b="0"/>
            </a:fillRef>
            <a:effectRef idx="0">
              <a:scrgbClr r="0" g="0" b="0"/>
            </a:effectRef>
            <a:fontRef idx="none"/>
          </p:style>
        </p:cxnSp>
      </p:grpSp>
      <p:sp>
        <p:nvSpPr>
          <p:cNvPr id="17"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9628190" y="10474012"/>
            <a:ext cx="5378930" cy="276742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3500" dirty="0">
                <a:solidFill>
                  <a:schemeClr val="tx2"/>
                </a:solidFill>
              </a:rPr>
              <a:t>Invitación</a:t>
            </a:r>
            <a:r>
              <a:rPr lang="es-ES" sz="3500" b="0" dirty="0">
                <a:solidFill>
                  <a:schemeClr val="tx2"/>
                </a:solidFill>
              </a:rPr>
              <a:t> a propietarios, o poseedores de ambulancias que presten servicios y circulen en la Ciudad de México.</a:t>
            </a:r>
          </a:p>
        </p:txBody>
      </p:sp>
      <p:sp>
        <p:nvSpPr>
          <p:cNvPr id="18"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859530" y="6619947"/>
            <a:ext cx="7300815" cy="257229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algn="ctr" hangingPunct="1">
              <a:spcBef>
                <a:spcPts val="1200"/>
              </a:spcBef>
              <a:spcAft>
                <a:spcPts val="1200"/>
              </a:spcAft>
            </a:pPr>
            <a:r>
              <a:rPr lang="es-ES" sz="8000" dirty="0">
                <a:solidFill>
                  <a:schemeClr val="tx2"/>
                </a:solidFill>
              </a:rPr>
              <a:t>SEDESA</a:t>
            </a:r>
            <a:br>
              <a:rPr lang="es-ES" sz="8000" dirty="0">
                <a:solidFill>
                  <a:schemeClr val="tx2"/>
                </a:solidFill>
              </a:rPr>
            </a:br>
            <a:r>
              <a:rPr lang="es-ES" sz="8000" dirty="0">
                <a:solidFill>
                  <a:schemeClr val="tx2"/>
                </a:solidFill>
              </a:rPr>
              <a:t>(AGEPSA)</a:t>
            </a:r>
            <a:endParaRPr lang="es-ES" sz="8000" dirty="0">
              <a:solidFill>
                <a:schemeClr val="tx2"/>
              </a:solidFill>
              <a:latin typeface="Times Roman"/>
              <a:ea typeface="Times Roman"/>
              <a:cs typeface="Times Roman"/>
              <a:sym typeface="Times Roman"/>
            </a:endParaRPr>
          </a:p>
        </p:txBody>
      </p:sp>
      <p:grpSp>
        <p:nvGrpSpPr>
          <p:cNvPr id="27" name="Agrupar 26"/>
          <p:cNvGrpSpPr/>
          <p:nvPr/>
        </p:nvGrpSpPr>
        <p:grpSpPr>
          <a:xfrm>
            <a:off x="15971565" y="7791130"/>
            <a:ext cx="630895" cy="665593"/>
            <a:chOff x="520387" y="1191329"/>
            <a:chExt cx="290792" cy="339600"/>
          </a:xfrm>
        </p:grpSpPr>
        <p:sp>
          <p:nvSpPr>
            <p:cNvPr id="28" name="Triángulo">
              <a:extLst>
                <a:ext uri="{FF2B5EF4-FFF2-40B4-BE49-F238E27FC236}">
                  <a16:creationId xmlns="" xmlns:a16="http://schemas.microsoft.com/office/drawing/2014/main" id="{D7BCA3E0-73CC-C441-8726-050BF8FF34D4}"/>
                </a:ext>
              </a:extLst>
            </p:cNvPr>
            <p:cNvSpPr/>
            <p:nvPr/>
          </p:nvSpPr>
          <p:spPr>
            <a:xfrm rot="5400000">
              <a:off x="520388" y="1259478"/>
              <a:ext cx="271450" cy="2714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97274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29" name="Triángulo">
              <a:extLst>
                <a:ext uri="{FF2B5EF4-FFF2-40B4-BE49-F238E27FC236}">
                  <a16:creationId xmlns="" xmlns:a16="http://schemas.microsoft.com/office/drawing/2014/main" id="{87D6A465-EA53-4A4A-AA12-47BF10407456}"/>
                </a:ext>
              </a:extLst>
            </p:cNvPr>
            <p:cNvSpPr/>
            <p:nvPr/>
          </p:nvSpPr>
          <p:spPr>
            <a:xfrm rot="5400000">
              <a:off x="539729" y="1191328"/>
              <a:ext cx="271450" cy="2714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B7915B"/>
            </a:solidFill>
            <a:ln w="12700" cap="flat">
              <a:solidFill>
                <a:srgbClr val="B7915B"/>
              </a:solid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grpSp>
        <p:nvGrpSpPr>
          <p:cNvPr id="33" name="Agrupar 32"/>
          <p:cNvGrpSpPr/>
          <p:nvPr/>
        </p:nvGrpSpPr>
        <p:grpSpPr>
          <a:xfrm>
            <a:off x="16056602" y="10970768"/>
            <a:ext cx="630895" cy="665593"/>
            <a:chOff x="520387" y="1191329"/>
            <a:chExt cx="290792" cy="339600"/>
          </a:xfrm>
        </p:grpSpPr>
        <p:sp>
          <p:nvSpPr>
            <p:cNvPr id="34" name="Triángulo">
              <a:extLst>
                <a:ext uri="{FF2B5EF4-FFF2-40B4-BE49-F238E27FC236}">
                  <a16:creationId xmlns="" xmlns:a16="http://schemas.microsoft.com/office/drawing/2014/main" id="{D7BCA3E0-73CC-C441-8726-050BF8FF34D4}"/>
                </a:ext>
              </a:extLst>
            </p:cNvPr>
            <p:cNvSpPr/>
            <p:nvPr/>
          </p:nvSpPr>
          <p:spPr>
            <a:xfrm rot="5400000">
              <a:off x="520388" y="1259478"/>
              <a:ext cx="271450" cy="2714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97274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35" name="Triángulo">
              <a:extLst>
                <a:ext uri="{FF2B5EF4-FFF2-40B4-BE49-F238E27FC236}">
                  <a16:creationId xmlns="" xmlns:a16="http://schemas.microsoft.com/office/drawing/2014/main" id="{87D6A465-EA53-4A4A-AA12-47BF10407456}"/>
                </a:ext>
              </a:extLst>
            </p:cNvPr>
            <p:cNvSpPr/>
            <p:nvPr/>
          </p:nvSpPr>
          <p:spPr>
            <a:xfrm rot="5400000">
              <a:off x="539729" y="1191328"/>
              <a:ext cx="271450" cy="2714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B7915B"/>
            </a:solidFill>
            <a:ln w="12700" cap="flat">
              <a:solidFill>
                <a:srgbClr val="B7915B"/>
              </a:solid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sp>
        <p:nvSpPr>
          <p:cNvPr id="36"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16742006" y="7244005"/>
            <a:ext cx="8038796" cy="176199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3500" dirty="0">
                <a:solidFill>
                  <a:schemeClr val="tx2"/>
                </a:solidFill>
              </a:rPr>
              <a:t>Plazo de 90 días </a:t>
            </a:r>
            <a:r>
              <a:rPr lang="es-ES" sz="3500" b="0" dirty="0">
                <a:solidFill>
                  <a:schemeClr val="tx2"/>
                </a:solidFill>
              </a:rPr>
              <a:t>hábiles posteriores a la entrada en vigor de la Convocatoria para cumplir con trámites</a:t>
            </a:r>
          </a:p>
        </p:txBody>
      </p:sp>
      <p:sp>
        <p:nvSpPr>
          <p:cNvPr id="38"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16825931" y="10474012"/>
            <a:ext cx="8038796" cy="176199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3500" dirty="0">
                <a:solidFill>
                  <a:schemeClr val="tx2"/>
                </a:solidFill>
              </a:rPr>
              <a:t>Suspensión temporal de Sanciones </a:t>
            </a:r>
            <a:r>
              <a:rPr lang="es-ES" sz="3500" b="0" dirty="0">
                <a:solidFill>
                  <a:schemeClr val="tx2"/>
                </a:solidFill>
              </a:rPr>
              <a:t>a quienes demuestren haber iniciado gestiones de regularización</a:t>
            </a:r>
          </a:p>
        </p:txBody>
      </p:sp>
      <p:sp>
        <p:nvSpPr>
          <p:cNvPr id="39"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9807326" y="3313056"/>
            <a:ext cx="5378929" cy="276742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3500" dirty="0">
                <a:solidFill>
                  <a:schemeClr val="tx2"/>
                </a:solidFill>
              </a:rPr>
              <a:t>Publicación de Reglamento </a:t>
            </a:r>
            <a:r>
              <a:rPr lang="es-ES" sz="3500" b="0" dirty="0">
                <a:solidFill>
                  <a:schemeClr val="tx2"/>
                </a:solidFill>
              </a:rPr>
              <a:t>para vehículos con uso de Ambulancia y personal que las operan.</a:t>
            </a:r>
          </a:p>
        </p:txBody>
      </p:sp>
      <p:sp>
        <p:nvSpPr>
          <p:cNvPr id="41"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9628190" y="7053793"/>
            <a:ext cx="5378930" cy="276742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3500" dirty="0">
                <a:solidFill>
                  <a:schemeClr val="tx2"/>
                </a:solidFill>
              </a:rPr>
              <a:t>Publicación de Protocolo </a:t>
            </a:r>
            <a:r>
              <a:rPr lang="es-ES" sz="3500" b="0" dirty="0">
                <a:solidFill>
                  <a:schemeClr val="tx2"/>
                </a:solidFill>
              </a:rPr>
              <a:t>de Actuación para regulación de vehículos con uso de ambulancia y personal que las opera</a:t>
            </a:r>
          </a:p>
        </p:txBody>
      </p:sp>
      <p:sp>
        <p:nvSpPr>
          <p:cNvPr id="50"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15645992" y="3295641"/>
            <a:ext cx="8609559" cy="249268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5000" dirty="0">
                <a:solidFill>
                  <a:srgbClr val="B7915B"/>
                </a:solidFill>
              </a:rPr>
              <a:t>Instituciones participantes: SEDESA, SEMOVI, SEDEMA, SSC, C5.</a:t>
            </a:r>
          </a:p>
        </p:txBody>
      </p:sp>
    </p:spTree>
    <p:extLst>
      <p:ext uri="{BB962C8B-B14F-4D97-AF65-F5344CB8AC3E}">
        <p14:creationId xmlns:p14="http://schemas.microsoft.com/office/powerpoint/2010/main" val="2116842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377184" y="5467693"/>
            <a:ext cx="8258043" cy="1745907"/>
          </a:xfrm>
          <a:prstGeom prst="rect">
            <a:avLst/>
          </a:prstGeom>
        </p:spPr>
        <p:txBody>
          <a:bodyPr>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4000" b="0" dirty="0">
                <a:solidFill>
                  <a:schemeClr val="tx2"/>
                </a:solidFill>
              </a:rPr>
              <a:t>Tiempo de respuesta:</a:t>
            </a:r>
            <a:br>
              <a:rPr lang="es-ES" sz="4000" b="0" dirty="0">
                <a:solidFill>
                  <a:schemeClr val="tx2"/>
                </a:solidFill>
              </a:rPr>
            </a:br>
            <a:r>
              <a:rPr lang="es-ES" sz="4000" dirty="0">
                <a:solidFill>
                  <a:schemeClr val="tx2"/>
                </a:solidFill>
              </a:rPr>
              <a:t>80% de incidentes en 15 minutos o menos</a:t>
            </a:r>
            <a:br>
              <a:rPr lang="es-ES" sz="4000" dirty="0">
                <a:solidFill>
                  <a:schemeClr val="tx2"/>
                </a:solidFill>
              </a:rPr>
            </a:br>
            <a:r>
              <a:rPr lang="es-ES" sz="4000" dirty="0">
                <a:solidFill>
                  <a:schemeClr val="tx2"/>
                </a:solidFill>
              </a:rPr>
              <a:t/>
            </a:r>
            <a:br>
              <a:rPr lang="es-ES" sz="4000" dirty="0">
                <a:solidFill>
                  <a:schemeClr val="tx2"/>
                </a:solidFill>
              </a:rPr>
            </a:br>
            <a:r>
              <a:rPr lang="es-ES" sz="4000" dirty="0">
                <a:solidFill>
                  <a:schemeClr val="tx2"/>
                </a:solidFill>
              </a:rPr>
              <a:t/>
            </a:r>
            <a:br>
              <a:rPr lang="es-ES" sz="4000" dirty="0">
                <a:solidFill>
                  <a:schemeClr val="tx2"/>
                </a:solidFill>
              </a:rPr>
            </a:br>
            <a:r>
              <a:rPr lang="es-ES" sz="4500" dirty="0">
                <a:solidFill>
                  <a:schemeClr val="tx2"/>
                </a:solidFill>
              </a:rPr>
              <a:t/>
            </a:r>
            <a:br>
              <a:rPr lang="es-ES" sz="4500" dirty="0">
                <a:solidFill>
                  <a:schemeClr val="tx2"/>
                </a:solidFill>
              </a:rPr>
            </a:br>
            <a:endParaRPr lang="es-ES" sz="4500" dirty="0">
              <a:solidFill>
                <a:schemeClr val="tx2"/>
              </a:solidFill>
              <a:latin typeface="Times Roman"/>
              <a:ea typeface="Times Roman"/>
              <a:cs typeface="Times Roman"/>
              <a:sym typeface="Times Roman"/>
            </a:endParaRPr>
          </a:p>
        </p:txBody>
      </p:sp>
      <p:pic>
        <p:nvPicPr>
          <p:cNvPr id="8" name="logo_extendido.png" descr="logo_extendido.png"/>
          <p:cNvPicPr>
            <a:picLocks noChangeAspect="1"/>
          </p:cNvPicPr>
          <p:nvPr/>
        </p:nvPicPr>
        <p:blipFill>
          <a:blip r:embed="rId3"/>
          <a:stretch>
            <a:fillRect/>
          </a:stretch>
        </p:blipFill>
        <p:spPr>
          <a:xfrm>
            <a:off x="18532267" y="12113681"/>
            <a:ext cx="5583247" cy="1766412"/>
          </a:xfrm>
          <a:prstGeom prst="rect">
            <a:avLst/>
          </a:prstGeom>
          <a:ln w="12700">
            <a:miter lim="400000"/>
          </a:ln>
        </p:spPr>
      </p:pic>
      <p:sp>
        <p:nvSpPr>
          <p:cNvPr id="9" name="Quedan 1800 sitios en postes de 9 m. que aún no cuentan con altavoces y se tiene pensado cubrirlos."/>
          <p:cNvSpPr txBox="1">
            <a:spLocks/>
          </p:cNvSpPr>
          <p:nvPr/>
        </p:nvSpPr>
        <p:spPr>
          <a:xfrm>
            <a:off x="2646602" y="11144454"/>
            <a:ext cx="9779001" cy="209698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Autofit/>
          </a:bodyPr>
          <a:lstStyle>
            <a:lvl1pPr marL="0" marR="0" indent="0" algn="just" defTabSz="457200" rtl="0" latinLnBrk="0">
              <a:lnSpc>
                <a:spcPct val="100000"/>
              </a:lnSpc>
              <a:spcBef>
                <a:spcPts val="0"/>
              </a:spcBef>
              <a:spcAft>
                <a:spcPts val="0"/>
              </a:spcAft>
              <a:buClrTx/>
              <a:buSzTx/>
              <a:buFontTx/>
              <a:buNone/>
              <a:tabLst/>
              <a:defRPr sz="3800" b="0" i="0" u="none" strike="noStrike" cap="none" spc="0" baseline="0">
                <a:solidFill>
                  <a:srgbClr val="000000"/>
                </a:solidFill>
                <a:uFillTx/>
                <a:latin typeface="Gotham-Medium"/>
                <a:ea typeface="Gotham-Medium"/>
                <a:cs typeface="Gotham-Medium"/>
                <a:sym typeface="Gotham-Medium"/>
              </a:defRPr>
            </a:lvl1pPr>
            <a:lvl2pPr marL="0" marR="0" indent="4572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algn="ctr" hangingPunct="1"/>
            <a:endParaRPr lang="es-ES" sz="4400" b="1" dirty="0">
              <a:solidFill>
                <a:srgbClr val="972740"/>
              </a:solidFill>
              <a:latin typeface="Times Roman"/>
              <a:ea typeface="Times Roman"/>
              <a:cs typeface="Times Roman"/>
              <a:sym typeface="Times Roman"/>
            </a:endParaRPr>
          </a:p>
        </p:txBody>
      </p:sp>
      <p:sp>
        <p:nvSpPr>
          <p:cNvPr id="28"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377184" y="-813646"/>
            <a:ext cx="19469451" cy="219710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7000" dirty="0">
                <a:solidFill>
                  <a:srgbClr val="972740"/>
                </a:solidFill>
                <a:ea typeface="Times Roman"/>
                <a:cs typeface="Times Roman"/>
              </a:rPr>
              <a:t>METAS 2022</a:t>
            </a:r>
            <a:endParaRPr lang="es-ES" sz="7000" dirty="0">
              <a:solidFill>
                <a:srgbClr val="972740"/>
              </a:solidFill>
              <a:latin typeface="Times Roman"/>
              <a:ea typeface="Times Roman"/>
              <a:cs typeface="Times Roman"/>
              <a:sym typeface="Times Roman"/>
            </a:endParaRPr>
          </a:p>
        </p:txBody>
      </p:sp>
      <p:sp>
        <p:nvSpPr>
          <p:cNvPr id="29"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464901" y="2740736"/>
            <a:ext cx="828660" cy="113722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6000" dirty="0">
                <a:solidFill>
                  <a:srgbClr val="B7915B"/>
                </a:solidFill>
              </a:rPr>
              <a:t>1. </a:t>
            </a:r>
            <a:endParaRPr lang="es-ES" sz="6000" dirty="0">
              <a:solidFill>
                <a:srgbClr val="B7915B"/>
              </a:solidFill>
              <a:latin typeface="Times Roman"/>
              <a:ea typeface="Times Roman"/>
              <a:cs typeface="Times Roman"/>
              <a:sym typeface="Times Roman"/>
            </a:endParaRPr>
          </a:p>
        </p:txBody>
      </p:sp>
      <p:sp>
        <p:nvSpPr>
          <p:cNvPr id="30"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8722944" y="2172148"/>
            <a:ext cx="828660" cy="113722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6000" dirty="0">
                <a:solidFill>
                  <a:srgbClr val="B7915B"/>
                </a:solidFill>
              </a:rPr>
              <a:t>2. </a:t>
            </a:r>
            <a:endParaRPr lang="es-ES" sz="6000" dirty="0">
              <a:solidFill>
                <a:srgbClr val="B7915B"/>
              </a:solidFill>
              <a:latin typeface="Times Roman"/>
              <a:ea typeface="Times Roman"/>
              <a:cs typeface="Times Roman"/>
              <a:sym typeface="Times Roman"/>
            </a:endParaRPr>
          </a:p>
        </p:txBody>
      </p:sp>
      <p:sp>
        <p:nvSpPr>
          <p:cNvPr id="31"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9375959" y="4541802"/>
            <a:ext cx="7138351" cy="3786420"/>
          </a:xfrm>
          <a:prstGeom prst="rect">
            <a:avLst/>
          </a:prstGeom>
        </p:spPr>
        <p:txBody>
          <a:bodyPr>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4000" dirty="0">
                <a:solidFill>
                  <a:schemeClr val="tx2"/>
                </a:solidFill>
              </a:rPr>
              <a:t/>
            </a:r>
            <a:br>
              <a:rPr lang="es-ES" sz="4000" dirty="0">
                <a:solidFill>
                  <a:schemeClr val="tx2"/>
                </a:solidFill>
              </a:rPr>
            </a:br>
            <a:r>
              <a:rPr lang="es-ES" sz="4000" dirty="0">
                <a:solidFill>
                  <a:schemeClr val="tx2"/>
                </a:solidFill>
              </a:rPr>
              <a:t/>
            </a:r>
            <a:br>
              <a:rPr lang="es-ES" sz="4000" dirty="0">
                <a:solidFill>
                  <a:schemeClr val="tx2"/>
                </a:solidFill>
              </a:rPr>
            </a:br>
            <a:r>
              <a:rPr lang="es-ES" sz="4000" dirty="0">
                <a:solidFill>
                  <a:schemeClr val="tx2"/>
                </a:solidFill>
              </a:rPr>
              <a:t>65 ambulancias y 50 motos </a:t>
            </a:r>
            <a:r>
              <a:rPr lang="es-ES" sz="4000" b="0" dirty="0">
                <a:solidFill>
                  <a:schemeClr val="tx2"/>
                </a:solidFill>
              </a:rPr>
              <a:t>por turno </a:t>
            </a:r>
            <a:r>
              <a:rPr lang="es-ES" sz="4000" dirty="0">
                <a:solidFill>
                  <a:schemeClr val="tx2"/>
                </a:solidFill>
              </a:rPr>
              <a:t/>
            </a:r>
            <a:br>
              <a:rPr lang="es-ES" sz="4000" dirty="0">
                <a:solidFill>
                  <a:schemeClr val="tx2"/>
                </a:solidFill>
              </a:rPr>
            </a:br>
            <a:r>
              <a:rPr lang="es-ES" sz="4000" dirty="0">
                <a:solidFill>
                  <a:schemeClr val="tx2"/>
                </a:solidFill>
              </a:rPr>
              <a:t/>
            </a:r>
            <a:br>
              <a:rPr lang="es-ES" sz="4000" dirty="0">
                <a:solidFill>
                  <a:schemeClr val="tx2"/>
                </a:solidFill>
              </a:rPr>
            </a:br>
            <a:r>
              <a:rPr lang="es-ES" sz="4000" dirty="0">
                <a:solidFill>
                  <a:schemeClr val="tx2"/>
                </a:solidFill>
              </a:rPr>
              <a:t/>
            </a:r>
            <a:br>
              <a:rPr lang="es-ES" sz="4000" dirty="0">
                <a:solidFill>
                  <a:schemeClr val="tx2"/>
                </a:solidFill>
              </a:rPr>
            </a:br>
            <a:r>
              <a:rPr lang="es-ES" sz="4000" dirty="0">
                <a:solidFill>
                  <a:schemeClr val="tx2"/>
                </a:solidFill>
              </a:rPr>
              <a:t/>
            </a:r>
            <a:br>
              <a:rPr lang="es-ES" sz="4000" dirty="0">
                <a:solidFill>
                  <a:schemeClr val="tx2"/>
                </a:solidFill>
              </a:rPr>
            </a:br>
            <a:endParaRPr lang="es-ES" sz="4000" dirty="0">
              <a:solidFill>
                <a:schemeClr val="tx2"/>
              </a:solidFill>
              <a:latin typeface="Times Roman"/>
              <a:ea typeface="Times Roman"/>
              <a:cs typeface="Times Roman"/>
              <a:sym typeface="Times Roman"/>
            </a:endParaRPr>
          </a:p>
        </p:txBody>
      </p:sp>
      <p:sp>
        <p:nvSpPr>
          <p:cNvPr id="32"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16514310" y="2156141"/>
            <a:ext cx="828660" cy="113722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6000" dirty="0">
                <a:solidFill>
                  <a:srgbClr val="B7915B"/>
                </a:solidFill>
              </a:rPr>
              <a:t>3. </a:t>
            </a:r>
            <a:endParaRPr lang="es-ES" sz="6000" dirty="0">
              <a:solidFill>
                <a:srgbClr val="B7915B"/>
              </a:solidFill>
              <a:latin typeface="Times Roman"/>
              <a:ea typeface="Times Roman"/>
              <a:cs typeface="Times Roman"/>
              <a:sym typeface="Times Roman"/>
            </a:endParaRPr>
          </a:p>
        </p:txBody>
      </p:sp>
      <p:sp>
        <p:nvSpPr>
          <p:cNvPr id="33"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16928640" y="4296184"/>
            <a:ext cx="7138351" cy="3786420"/>
          </a:xfrm>
          <a:prstGeom prst="rect">
            <a:avLst/>
          </a:prstGeom>
        </p:spPr>
        <p:txBody>
          <a:bodyPr>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4000" dirty="0">
                <a:solidFill>
                  <a:schemeClr val="tx2"/>
                </a:solidFill>
              </a:rPr>
              <a:t/>
            </a:r>
            <a:br>
              <a:rPr lang="es-ES" sz="4000" dirty="0">
                <a:solidFill>
                  <a:schemeClr val="tx2"/>
                </a:solidFill>
              </a:rPr>
            </a:br>
            <a:r>
              <a:rPr lang="es-ES" sz="4000" dirty="0">
                <a:solidFill>
                  <a:schemeClr val="tx2"/>
                </a:solidFill>
              </a:rPr>
              <a:t/>
            </a:r>
            <a:br>
              <a:rPr lang="es-ES" sz="4000" dirty="0">
                <a:solidFill>
                  <a:schemeClr val="tx2"/>
                </a:solidFill>
              </a:rPr>
            </a:br>
            <a:r>
              <a:rPr lang="es-ES" sz="4000" dirty="0">
                <a:solidFill>
                  <a:schemeClr val="tx2"/>
                </a:solidFill>
              </a:rPr>
              <a:t>100% </a:t>
            </a:r>
            <a:r>
              <a:rPr lang="es-ES" sz="4000" b="0" dirty="0">
                <a:solidFill>
                  <a:schemeClr val="tx2"/>
                </a:solidFill>
              </a:rPr>
              <a:t>de las ambulancias circulando </a:t>
            </a:r>
            <a:r>
              <a:rPr lang="es-ES" sz="4000" dirty="0">
                <a:solidFill>
                  <a:schemeClr val="tx2"/>
                </a:solidFill>
              </a:rPr>
              <a:t>regularizadas</a:t>
            </a:r>
            <a:br>
              <a:rPr lang="es-ES" sz="4000" dirty="0">
                <a:solidFill>
                  <a:schemeClr val="tx2"/>
                </a:solidFill>
              </a:rPr>
            </a:br>
            <a:r>
              <a:rPr lang="es-ES" sz="4000" dirty="0">
                <a:solidFill>
                  <a:schemeClr val="tx2"/>
                </a:solidFill>
              </a:rPr>
              <a:t/>
            </a:r>
            <a:br>
              <a:rPr lang="es-ES" sz="4000" dirty="0">
                <a:solidFill>
                  <a:schemeClr val="tx2"/>
                </a:solidFill>
              </a:rPr>
            </a:br>
            <a:r>
              <a:rPr lang="es-ES" sz="4000" dirty="0">
                <a:solidFill>
                  <a:schemeClr val="tx2"/>
                </a:solidFill>
              </a:rPr>
              <a:t/>
            </a:r>
            <a:br>
              <a:rPr lang="es-ES" sz="4000" dirty="0">
                <a:solidFill>
                  <a:schemeClr val="tx2"/>
                </a:solidFill>
              </a:rPr>
            </a:br>
            <a:r>
              <a:rPr lang="es-ES" sz="4000" dirty="0">
                <a:solidFill>
                  <a:schemeClr val="tx2"/>
                </a:solidFill>
              </a:rPr>
              <a:t/>
            </a:r>
            <a:br>
              <a:rPr lang="es-ES" sz="4000" dirty="0">
                <a:solidFill>
                  <a:schemeClr val="tx2"/>
                </a:solidFill>
              </a:rPr>
            </a:br>
            <a:endParaRPr lang="es-ES" sz="4000" dirty="0">
              <a:solidFill>
                <a:schemeClr val="tx2"/>
              </a:solidFill>
              <a:latin typeface="Times Roman"/>
              <a:ea typeface="Times Roman"/>
              <a:cs typeface="Times Roman"/>
              <a:sym typeface="Times Roman"/>
            </a:endParaRPr>
          </a:p>
        </p:txBody>
      </p:sp>
      <p:sp>
        <p:nvSpPr>
          <p:cNvPr id="34"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464901" y="8342055"/>
            <a:ext cx="828660" cy="113722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6000" dirty="0">
                <a:solidFill>
                  <a:srgbClr val="B7915B"/>
                </a:solidFill>
              </a:rPr>
              <a:t>4. </a:t>
            </a:r>
            <a:endParaRPr lang="es-ES" sz="6000" dirty="0">
              <a:solidFill>
                <a:srgbClr val="B7915B"/>
              </a:solidFill>
              <a:latin typeface="Times Roman"/>
              <a:ea typeface="Times Roman"/>
              <a:cs typeface="Times Roman"/>
              <a:sym typeface="Times Roman"/>
            </a:endParaRPr>
          </a:p>
        </p:txBody>
      </p:sp>
      <p:sp>
        <p:nvSpPr>
          <p:cNvPr id="35"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464901" y="9570350"/>
            <a:ext cx="7138351" cy="5245191"/>
          </a:xfrm>
          <a:prstGeom prst="rect">
            <a:avLst/>
          </a:prstGeom>
        </p:spPr>
        <p:txBody>
          <a:bodyPr>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4000" dirty="0">
                <a:solidFill>
                  <a:schemeClr val="tx2"/>
                </a:solidFill>
              </a:rPr>
              <a:t/>
            </a:r>
            <a:br>
              <a:rPr lang="es-ES" sz="4000" dirty="0">
                <a:solidFill>
                  <a:schemeClr val="tx2"/>
                </a:solidFill>
              </a:rPr>
            </a:br>
            <a:r>
              <a:rPr lang="es-ES" sz="4000" dirty="0">
                <a:solidFill>
                  <a:schemeClr val="tx2"/>
                </a:solidFill>
              </a:rPr>
              <a:t/>
            </a:r>
            <a:br>
              <a:rPr lang="es-ES" sz="4000" dirty="0">
                <a:solidFill>
                  <a:schemeClr val="tx2"/>
                </a:solidFill>
              </a:rPr>
            </a:br>
            <a:r>
              <a:rPr lang="es-ES" sz="4000" dirty="0">
                <a:solidFill>
                  <a:schemeClr val="tx2"/>
                </a:solidFill>
              </a:rPr>
              <a:t>Servicio profesional </a:t>
            </a:r>
            <a:r>
              <a:rPr lang="es-ES" sz="4000" b="0" dirty="0">
                <a:solidFill>
                  <a:schemeClr val="tx2"/>
                </a:solidFill>
              </a:rPr>
              <a:t>para la población reflejado en </a:t>
            </a:r>
            <a:r>
              <a:rPr lang="es-ES" sz="4000" dirty="0">
                <a:solidFill>
                  <a:schemeClr val="tx2"/>
                </a:solidFill>
              </a:rPr>
              <a:t>90% de aceptación </a:t>
            </a:r>
            <a:r>
              <a:rPr lang="es-ES" sz="4000" b="0" dirty="0">
                <a:solidFill>
                  <a:schemeClr val="tx2"/>
                </a:solidFill>
              </a:rPr>
              <a:t>de servicio</a:t>
            </a:r>
          </a:p>
          <a:p>
            <a:pPr algn="ctr" hangingPunct="1">
              <a:spcBef>
                <a:spcPts val="1200"/>
              </a:spcBef>
              <a:spcAft>
                <a:spcPts val="1200"/>
              </a:spcAft>
            </a:pPr>
            <a:r>
              <a:rPr lang="es-ES" sz="4000" dirty="0">
                <a:solidFill>
                  <a:schemeClr val="tx2"/>
                </a:solidFill>
              </a:rPr>
              <a:t/>
            </a:r>
            <a:br>
              <a:rPr lang="es-ES" sz="4000" dirty="0">
                <a:solidFill>
                  <a:schemeClr val="tx2"/>
                </a:solidFill>
              </a:rPr>
            </a:br>
            <a:r>
              <a:rPr lang="es-ES" sz="4000" dirty="0">
                <a:solidFill>
                  <a:schemeClr val="tx2"/>
                </a:solidFill>
              </a:rPr>
              <a:t/>
            </a:r>
            <a:br>
              <a:rPr lang="es-ES" sz="4000" dirty="0">
                <a:solidFill>
                  <a:schemeClr val="tx2"/>
                </a:solidFill>
              </a:rPr>
            </a:br>
            <a:r>
              <a:rPr lang="es-ES" sz="4000" dirty="0">
                <a:solidFill>
                  <a:schemeClr val="tx2"/>
                </a:solidFill>
              </a:rPr>
              <a:t/>
            </a:r>
            <a:br>
              <a:rPr lang="es-ES" sz="4000" dirty="0">
                <a:solidFill>
                  <a:schemeClr val="tx2"/>
                </a:solidFill>
              </a:rPr>
            </a:br>
            <a:r>
              <a:rPr lang="es-ES" sz="4000" dirty="0">
                <a:solidFill>
                  <a:schemeClr val="tx2"/>
                </a:solidFill>
              </a:rPr>
              <a:t/>
            </a:r>
            <a:br>
              <a:rPr lang="es-ES" sz="4000" dirty="0">
                <a:solidFill>
                  <a:schemeClr val="tx2"/>
                </a:solidFill>
              </a:rPr>
            </a:br>
            <a:endParaRPr lang="es-ES" sz="4000" dirty="0">
              <a:solidFill>
                <a:schemeClr val="tx2"/>
              </a:solidFill>
              <a:latin typeface="Times Roman"/>
              <a:ea typeface="Times Roman"/>
              <a:cs typeface="Times Roman"/>
              <a:sym typeface="Times Roman"/>
            </a:endParaRPr>
          </a:p>
        </p:txBody>
      </p:sp>
      <p:sp>
        <p:nvSpPr>
          <p:cNvPr id="36"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9096643" y="8351030"/>
            <a:ext cx="828660" cy="113722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6000" dirty="0">
                <a:solidFill>
                  <a:srgbClr val="B7915B"/>
                </a:solidFill>
              </a:rPr>
              <a:t>5. </a:t>
            </a:r>
            <a:endParaRPr lang="es-ES" sz="6000" dirty="0">
              <a:solidFill>
                <a:srgbClr val="B7915B"/>
              </a:solidFill>
              <a:latin typeface="Times Roman"/>
              <a:ea typeface="Times Roman"/>
              <a:cs typeface="Times Roman"/>
              <a:sym typeface="Times Roman"/>
            </a:endParaRPr>
          </a:p>
        </p:txBody>
      </p:sp>
      <p:sp>
        <p:nvSpPr>
          <p:cNvPr id="37"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8906330" y="10051464"/>
            <a:ext cx="7138351" cy="5245191"/>
          </a:xfrm>
          <a:prstGeom prst="rect">
            <a:avLst/>
          </a:prstGeom>
        </p:spPr>
        <p:txBody>
          <a:bodyPr>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4000" dirty="0">
                <a:solidFill>
                  <a:schemeClr val="tx2"/>
                </a:solidFill>
              </a:rPr>
              <a:t/>
            </a:r>
            <a:br>
              <a:rPr lang="es-ES" sz="4000" dirty="0">
                <a:solidFill>
                  <a:schemeClr val="tx2"/>
                </a:solidFill>
              </a:rPr>
            </a:br>
            <a:r>
              <a:rPr lang="es-ES" sz="4000" dirty="0">
                <a:solidFill>
                  <a:schemeClr val="tx2"/>
                </a:solidFill>
              </a:rPr>
              <a:t/>
            </a:r>
            <a:br>
              <a:rPr lang="es-ES" sz="4000" dirty="0">
                <a:solidFill>
                  <a:schemeClr val="tx2"/>
                </a:solidFill>
              </a:rPr>
            </a:br>
            <a:r>
              <a:rPr lang="es-ES" sz="4000" dirty="0">
                <a:solidFill>
                  <a:schemeClr val="tx2"/>
                </a:solidFill>
              </a:rPr>
              <a:t>Coordinación con alcaldías</a:t>
            </a:r>
            <a:endParaRPr lang="es-ES" sz="4000" b="0" dirty="0">
              <a:solidFill>
                <a:schemeClr val="tx2"/>
              </a:solidFill>
            </a:endParaRPr>
          </a:p>
          <a:p>
            <a:pPr algn="ctr" hangingPunct="1">
              <a:spcBef>
                <a:spcPts val="1200"/>
              </a:spcBef>
              <a:spcAft>
                <a:spcPts val="1200"/>
              </a:spcAft>
            </a:pPr>
            <a:r>
              <a:rPr lang="es-ES" sz="4000" dirty="0">
                <a:solidFill>
                  <a:schemeClr val="tx2"/>
                </a:solidFill>
              </a:rPr>
              <a:t/>
            </a:r>
            <a:br>
              <a:rPr lang="es-ES" sz="4000" dirty="0">
                <a:solidFill>
                  <a:schemeClr val="tx2"/>
                </a:solidFill>
              </a:rPr>
            </a:br>
            <a:r>
              <a:rPr lang="es-ES" sz="4000" dirty="0">
                <a:solidFill>
                  <a:schemeClr val="tx2"/>
                </a:solidFill>
              </a:rPr>
              <a:t/>
            </a:r>
            <a:br>
              <a:rPr lang="es-ES" sz="4000" dirty="0">
                <a:solidFill>
                  <a:schemeClr val="tx2"/>
                </a:solidFill>
              </a:rPr>
            </a:br>
            <a:r>
              <a:rPr lang="es-ES" sz="4000" dirty="0">
                <a:solidFill>
                  <a:schemeClr val="tx2"/>
                </a:solidFill>
              </a:rPr>
              <a:t/>
            </a:r>
            <a:br>
              <a:rPr lang="es-ES" sz="4000" dirty="0">
                <a:solidFill>
                  <a:schemeClr val="tx2"/>
                </a:solidFill>
              </a:rPr>
            </a:br>
            <a:r>
              <a:rPr lang="es-ES" sz="4000" dirty="0">
                <a:solidFill>
                  <a:schemeClr val="tx2"/>
                </a:solidFill>
              </a:rPr>
              <a:t/>
            </a:r>
            <a:br>
              <a:rPr lang="es-ES" sz="4000" dirty="0">
                <a:solidFill>
                  <a:schemeClr val="tx2"/>
                </a:solidFill>
              </a:rPr>
            </a:br>
            <a:endParaRPr lang="es-ES" sz="4000" dirty="0">
              <a:solidFill>
                <a:schemeClr val="tx2"/>
              </a:solidFill>
              <a:latin typeface="Times Roman"/>
              <a:ea typeface="Times Roman"/>
              <a:cs typeface="Times Roman"/>
              <a:sym typeface="Times Roman"/>
            </a:endParaRPr>
          </a:p>
        </p:txBody>
      </p:sp>
      <p:pic>
        <p:nvPicPr>
          <p:cNvPr id="16" name="Picture 4" descr="Disponibilidad: vectores, gráfico vectorial, Disponibilidad imágenes  vectoriales de stock | Depositphotos®"/>
          <p:cNvPicPr>
            <a:picLocks noChangeAspect="1" noChangeArrowheads="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l="21091" t="18325" r="20464" b="31898"/>
          <a:stretch/>
        </p:blipFill>
        <p:spPr bwMode="auto">
          <a:xfrm>
            <a:off x="1717889" y="2156141"/>
            <a:ext cx="4632373" cy="3135219"/>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16 Grupo"/>
          <p:cNvGrpSpPr/>
          <p:nvPr/>
        </p:nvGrpSpPr>
        <p:grpSpPr>
          <a:xfrm>
            <a:off x="2254560" y="7429561"/>
            <a:ext cx="3384240" cy="2962212"/>
            <a:chOff x="683569" y="4037848"/>
            <a:chExt cx="1168468" cy="1938282"/>
          </a:xfrm>
        </p:grpSpPr>
        <p:pic>
          <p:nvPicPr>
            <p:cNvPr id="18" name="Picture 3" descr="E:\WhatsApp Image 2020-01-03 at 18.58.12.jpeg"/>
            <p:cNvPicPr>
              <a:picLocks noChangeAspect="1" noChangeArrowheads="1"/>
            </p:cNvPicPr>
            <p:nvPr/>
          </p:nvPicPr>
          <p:blipFill rotWithShape="1">
            <a:blip r:embed="rId5"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l="19237" r="23040" b="4248"/>
            <a:stretch/>
          </p:blipFill>
          <p:spPr bwMode="auto">
            <a:xfrm>
              <a:off x="683569" y="4037848"/>
              <a:ext cx="1168468" cy="1938282"/>
            </a:xfrm>
            <a:prstGeom prst="rect">
              <a:avLst/>
            </a:prstGeom>
            <a:noFill/>
            <a:extLst>
              <a:ext uri="{909E8E84-426E-40DD-AFC4-6F175D3DCCD1}">
                <a14:hiddenFill xmlns:a14="http://schemas.microsoft.com/office/drawing/2010/main">
                  <a:solidFill>
                    <a:srgbClr val="FFFFFF"/>
                  </a:solidFill>
                </a14:hiddenFill>
              </a:ext>
            </a:extLst>
          </p:spPr>
        </p:pic>
        <p:pic>
          <p:nvPicPr>
            <p:cNvPr id="19" name="18 Imagen" descr="E:\_9-w3g-4_B2r25q-_77dpF6l0\ANY\trabajos\LOGO 911.jpg"/>
            <p:cNvPicPr/>
            <p:nvPr/>
          </p:nvPicPr>
          <p:blipFill>
            <a:blip r:embed="rId6"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rot="397798">
              <a:off x="1309768" y="5465837"/>
              <a:ext cx="216025" cy="144016"/>
            </a:xfrm>
            <a:prstGeom prst="rect">
              <a:avLst/>
            </a:prstGeom>
            <a:noFill/>
            <a:ln>
              <a:noFill/>
            </a:ln>
          </p:spPr>
        </p:pic>
      </p:grpSp>
      <p:pic>
        <p:nvPicPr>
          <p:cNvPr id="20" name="Picture 3"/>
          <p:cNvPicPr>
            <a:picLocks noChangeAspect="1" noChangeArrowheads="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857892" y="7213600"/>
            <a:ext cx="3094995" cy="4051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846" b="94208" l="10000" r="98429"/>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425603" y="3207312"/>
            <a:ext cx="3054569" cy="2260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1">
            <a:grayscl/>
            <a:extLst>
              <a:ext uri="{BEBA8EAE-BF5A-486C-A8C5-ECC9F3942E4B}">
                <a14:imgProps xmlns:a14="http://schemas.microsoft.com/office/drawing/2010/main">
                  <a14:imgLayer r:embed="rId12">
                    <a14:imgEffect>
                      <a14:backgroundRemoval t="9595" b="91471" l="5012" r="94272"/>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906330" y="3165992"/>
            <a:ext cx="4038804" cy="2260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6"/>
          <p:cNvPicPr>
            <a:picLocks noChangeAspect="1" noChangeArrowheads="1"/>
          </p:cNvPicPr>
          <p:nvPr/>
        </p:nvPicPr>
        <p:blipFill>
          <a:blip r:embed="rId13">
            <a:grayscl/>
            <a:extLst>
              <a:ext uri="{28A0092B-C50C-407E-A947-70E740481C1C}">
                <a14:useLocalDpi xmlns:a14="http://schemas.microsoft.com/office/drawing/2010/main" val="0"/>
              </a:ext>
            </a:extLst>
          </a:blip>
          <a:srcRect/>
          <a:stretch>
            <a:fillRect/>
          </a:stretch>
        </p:blipFill>
        <p:spPr bwMode="auto">
          <a:xfrm>
            <a:off x="17342970" y="3026431"/>
            <a:ext cx="5506103" cy="2399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Se tienen 2001 sitios con cámaras del proyecto 8K, que fue la primer etapa de instalación de cámaras de vigilancia. Es decir que se trata de equipo colocado en el año 2009. En el año 2022 cumplirán 13 años en funcionamiento">
            <a:extLst>
              <a:ext uri="{FF2B5EF4-FFF2-40B4-BE49-F238E27FC236}">
                <a16:creationId xmlns="" xmlns:a16="http://schemas.microsoft.com/office/drawing/2014/main" id="{83C834C1-9F26-43FB-913F-AAB36E1309B8}"/>
              </a:ext>
            </a:extLst>
          </p:cNvPr>
          <p:cNvSpPr txBox="1">
            <a:spLocks/>
          </p:cNvSpPr>
          <p:nvPr/>
        </p:nvSpPr>
        <p:spPr>
          <a:xfrm>
            <a:off x="16650398" y="8228082"/>
            <a:ext cx="828660" cy="113722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6000" dirty="0">
                <a:solidFill>
                  <a:srgbClr val="B7915B"/>
                </a:solidFill>
              </a:rPr>
              <a:t>6. </a:t>
            </a:r>
            <a:endParaRPr lang="es-ES" sz="6000" dirty="0">
              <a:solidFill>
                <a:srgbClr val="B7915B"/>
              </a:solidFill>
              <a:latin typeface="Times Roman"/>
              <a:ea typeface="Times Roman"/>
              <a:cs typeface="Times Roman"/>
              <a:sym typeface="Times Roman"/>
            </a:endParaRPr>
          </a:p>
        </p:txBody>
      </p:sp>
      <p:sp>
        <p:nvSpPr>
          <p:cNvPr id="38" name="Se tienen 2001 sitios con cámaras del proyecto 8K, que fue la primer etapa de instalación de cámaras de vigilancia. Es decir que se trata de equipo colocado en el año 2009. En el año 2022 cumplirán 13 años en funcionamiento">
            <a:extLst>
              <a:ext uri="{FF2B5EF4-FFF2-40B4-BE49-F238E27FC236}">
                <a16:creationId xmlns="" xmlns:a16="http://schemas.microsoft.com/office/drawing/2014/main" id="{05E0D90F-7DFC-489E-BEEA-37840CC9C399}"/>
              </a:ext>
            </a:extLst>
          </p:cNvPr>
          <p:cNvSpPr txBox="1">
            <a:spLocks/>
          </p:cNvSpPr>
          <p:nvPr/>
        </p:nvSpPr>
        <p:spPr>
          <a:xfrm>
            <a:off x="17067228" y="10026926"/>
            <a:ext cx="7138351" cy="5245191"/>
          </a:xfrm>
          <a:prstGeom prst="rect">
            <a:avLst/>
          </a:prstGeom>
        </p:spPr>
        <p:txBody>
          <a:bodyPr>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4000" dirty="0">
                <a:solidFill>
                  <a:schemeClr val="tx2"/>
                </a:solidFill>
              </a:rPr>
              <a:t/>
            </a:r>
            <a:br>
              <a:rPr lang="es-ES" sz="4000" dirty="0">
                <a:solidFill>
                  <a:schemeClr val="tx2"/>
                </a:solidFill>
              </a:rPr>
            </a:br>
            <a:r>
              <a:rPr lang="es-ES" sz="4000" dirty="0">
                <a:solidFill>
                  <a:schemeClr val="tx2"/>
                </a:solidFill>
              </a:rPr>
              <a:t/>
            </a:r>
            <a:br>
              <a:rPr lang="es-ES" sz="4000" dirty="0">
                <a:solidFill>
                  <a:schemeClr val="tx2"/>
                </a:solidFill>
              </a:rPr>
            </a:br>
            <a:r>
              <a:rPr lang="es-ES" sz="4000" dirty="0">
                <a:solidFill>
                  <a:schemeClr val="tx2"/>
                </a:solidFill>
              </a:rPr>
              <a:t>Mejora en la atención en las zonas periféricas de la ciudad</a:t>
            </a:r>
            <a:endParaRPr lang="es-ES" sz="4000" b="0" dirty="0">
              <a:solidFill>
                <a:schemeClr val="tx2"/>
              </a:solidFill>
            </a:endParaRPr>
          </a:p>
          <a:p>
            <a:pPr algn="ctr" hangingPunct="1">
              <a:spcBef>
                <a:spcPts val="1200"/>
              </a:spcBef>
              <a:spcAft>
                <a:spcPts val="1200"/>
              </a:spcAft>
            </a:pPr>
            <a:r>
              <a:rPr lang="es-ES" sz="4000" dirty="0">
                <a:solidFill>
                  <a:schemeClr val="tx2"/>
                </a:solidFill>
              </a:rPr>
              <a:t/>
            </a:r>
            <a:br>
              <a:rPr lang="es-ES" sz="4000" dirty="0">
                <a:solidFill>
                  <a:schemeClr val="tx2"/>
                </a:solidFill>
              </a:rPr>
            </a:br>
            <a:r>
              <a:rPr lang="es-ES" sz="4000" dirty="0">
                <a:solidFill>
                  <a:schemeClr val="tx2"/>
                </a:solidFill>
              </a:rPr>
              <a:t/>
            </a:r>
            <a:br>
              <a:rPr lang="es-ES" sz="4000" dirty="0">
                <a:solidFill>
                  <a:schemeClr val="tx2"/>
                </a:solidFill>
              </a:rPr>
            </a:br>
            <a:r>
              <a:rPr lang="es-ES" sz="4000" dirty="0">
                <a:solidFill>
                  <a:schemeClr val="tx2"/>
                </a:solidFill>
              </a:rPr>
              <a:t/>
            </a:r>
            <a:br>
              <a:rPr lang="es-ES" sz="4000" dirty="0">
                <a:solidFill>
                  <a:schemeClr val="tx2"/>
                </a:solidFill>
              </a:rPr>
            </a:br>
            <a:r>
              <a:rPr lang="es-ES" sz="4000" dirty="0">
                <a:solidFill>
                  <a:schemeClr val="tx2"/>
                </a:solidFill>
              </a:rPr>
              <a:t/>
            </a:r>
            <a:br>
              <a:rPr lang="es-ES" sz="4000" dirty="0">
                <a:solidFill>
                  <a:schemeClr val="tx2"/>
                </a:solidFill>
              </a:rPr>
            </a:br>
            <a:endParaRPr lang="es-ES" sz="4000" dirty="0">
              <a:solidFill>
                <a:schemeClr val="tx2"/>
              </a:solidFill>
              <a:latin typeface="Times Roman"/>
              <a:ea typeface="Times Roman"/>
              <a:cs typeface="Times Roman"/>
              <a:sym typeface="Times Roman"/>
            </a:endParaRPr>
          </a:p>
        </p:txBody>
      </p:sp>
      <p:pic>
        <p:nvPicPr>
          <p:cNvPr id="2" name="Picture 2" descr="C:\Users\rrochac\Downloads\WhatsApp Image 2022-02-21 at 09.42.50.jpeg"/>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5638013" y="6505483"/>
            <a:ext cx="9719603" cy="5467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77223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NOVACIÓN Y PROYECTOS"/>
          <p:cNvSpPr txBox="1">
            <a:spLocks noGrp="1"/>
          </p:cNvSpPr>
          <p:nvPr>
            <p:ph type="ctrTitle"/>
          </p:nvPr>
        </p:nvSpPr>
        <p:spPr>
          <a:xfrm>
            <a:off x="455030" y="8574104"/>
            <a:ext cx="23237550" cy="2768095"/>
          </a:xfrm>
          <a:prstGeom prst="rect">
            <a:avLst/>
          </a:prstGeom>
        </p:spPr>
        <p:txBody>
          <a:bodyPr>
            <a:noAutofit/>
          </a:bodyPr>
          <a:lstStyle/>
          <a:p>
            <a:pPr algn="ctr" defTabSz="457200">
              <a:lnSpc>
                <a:spcPct val="100000"/>
              </a:lnSpc>
              <a:defRPr sz="5866" spc="0">
                <a:latin typeface="Helvetica"/>
                <a:ea typeface="Helvetica"/>
                <a:cs typeface="Helvetica"/>
                <a:sym typeface="Helvetica"/>
              </a:defRPr>
            </a:pPr>
            <a:r>
              <a:rPr lang="es-MX" sz="7200" b="0" dirty="0">
                <a:solidFill>
                  <a:srgbClr val="6F7271"/>
                </a:solidFill>
                <a:latin typeface="Gotham-Black"/>
                <a:ea typeface="Times Roman"/>
                <a:cs typeface="Times Roman"/>
                <a:sym typeface="Gotham-Black"/>
              </a:rPr>
              <a:t/>
            </a:r>
            <a:br>
              <a:rPr lang="es-MX" sz="7200" b="0" dirty="0">
                <a:solidFill>
                  <a:srgbClr val="6F7271"/>
                </a:solidFill>
                <a:latin typeface="Gotham-Black"/>
                <a:ea typeface="Times Roman"/>
                <a:cs typeface="Times Roman"/>
                <a:sym typeface="Gotham-Black"/>
              </a:rPr>
            </a:br>
            <a:r>
              <a:rPr lang="es-MX" sz="7200" b="0" dirty="0">
                <a:solidFill>
                  <a:srgbClr val="6F7271"/>
                </a:solidFill>
                <a:latin typeface="Gotham-Black"/>
                <a:ea typeface="Times Roman"/>
                <a:cs typeface="Times Roman"/>
                <a:sym typeface="Gotham-Black"/>
              </a:rPr>
              <a:t/>
            </a:r>
            <a:br>
              <a:rPr lang="es-MX" sz="7200" b="0" dirty="0">
                <a:solidFill>
                  <a:srgbClr val="6F7271"/>
                </a:solidFill>
                <a:latin typeface="Gotham-Black"/>
                <a:ea typeface="Times Roman"/>
                <a:cs typeface="Times Roman"/>
                <a:sym typeface="Gotham-Black"/>
              </a:rPr>
            </a:br>
            <a:r>
              <a:rPr lang="es-MX" sz="7200" b="0" dirty="0">
                <a:solidFill>
                  <a:srgbClr val="6F7271"/>
                </a:solidFill>
                <a:latin typeface="Gotham-Black"/>
                <a:ea typeface="Times Roman"/>
                <a:cs typeface="Times Roman"/>
                <a:sym typeface="Gotham-Black"/>
              </a:rPr>
              <a:t/>
            </a:r>
            <a:br>
              <a:rPr lang="es-MX" sz="7200" b="0" dirty="0">
                <a:solidFill>
                  <a:srgbClr val="6F7271"/>
                </a:solidFill>
                <a:latin typeface="Gotham-Black"/>
                <a:ea typeface="Times Roman"/>
                <a:cs typeface="Times Roman"/>
                <a:sym typeface="Gotham-Black"/>
              </a:rPr>
            </a:br>
            <a:r>
              <a:rPr lang="es-MX" sz="8800" dirty="0">
                <a:solidFill>
                  <a:srgbClr val="972740"/>
                </a:solidFill>
                <a:latin typeface="Gotham-Black"/>
                <a:ea typeface="Times Roman"/>
                <a:cs typeface="Times Roman"/>
                <a:sym typeface="Gotham-Black"/>
              </a:rPr>
              <a:t>Salvando Vidas</a:t>
            </a:r>
            <a:r>
              <a:rPr lang="es-MX" sz="7200" b="0" dirty="0">
                <a:solidFill>
                  <a:srgbClr val="6F7271"/>
                </a:solidFill>
                <a:latin typeface="Gotham-Black"/>
                <a:ea typeface="Times Roman"/>
                <a:cs typeface="Times Roman"/>
                <a:sym typeface="Gotham-Black"/>
              </a:rPr>
              <a:t/>
            </a:r>
            <a:br>
              <a:rPr lang="es-MX" sz="7200" b="0" dirty="0">
                <a:solidFill>
                  <a:srgbClr val="6F7271"/>
                </a:solidFill>
                <a:latin typeface="Gotham-Black"/>
                <a:ea typeface="Times Roman"/>
                <a:cs typeface="Times Roman"/>
                <a:sym typeface="Gotham-Black"/>
              </a:rPr>
            </a:br>
            <a:r>
              <a:rPr lang="es-MX" sz="7200" b="0" dirty="0">
                <a:solidFill>
                  <a:srgbClr val="6F7271"/>
                </a:solidFill>
                <a:latin typeface="Gotham-Black"/>
                <a:ea typeface="Times Roman"/>
                <a:cs typeface="Times Roman"/>
                <a:sym typeface="Gotham-Black"/>
              </a:rPr>
              <a:t/>
            </a:r>
            <a:br>
              <a:rPr lang="es-MX" sz="7200" b="0" dirty="0">
                <a:solidFill>
                  <a:srgbClr val="6F7271"/>
                </a:solidFill>
                <a:latin typeface="Gotham-Black"/>
                <a:ea typeface="Times Roman"/>
                <a:cs typeface="Times Roman"/>
                <a:sym typeface="Gotham-Black"/>
              </a:rPr>
            </a:br>
            <a:r>
              <a:rPr lang="es-MX" sz="7200" b="0" dirty="0">
                <a:solidFill>
                  <a:srgbClr val="6F7271"/>
                </a:solidFill>
                <a:latin typeface="Gotham-Black"/>
                <a:ea typeface="Times Roman"/>
                <a:cs typeface="Times Roman"/>
                <a:sym typeface="Gotham-Black"/>
              </a:rPr>
              <a:t>FORTALECIMIENTO DEL SISTEMA DE AMBULANCIAS DE LA CIUDAD DE MÉXICO</a:t>
            </a:r>
            <a:endParaRPr sz="1000" b="0" dirty="0">
              <a:latin typeface="Times Roman"/>
              <a:ea typeface="Times Roman"/>
              <a:cs typeface="Times Roman"/>
              <a:sym typeface="Times Roman"/>
            </a:endParaRPr>
          </a:p>
        </p:txBody>
      </p:sp>
      <p:pic>
        <p:nvPicPr>
          <p:cNvPr id="153" name="logo_extendido.png" descr="logo_extendido.png"/>
          <p:cNvPicPr>
            <a:picLocks noChangeAspect="1"/>
          </p:cNvPicPr>
          <p:nvPr/>
        </p:nvPicPr>
        <p:blipFill>
          <a:blip r:embed="rId2"/>
          <a:stretch>
            <a:fillRect/>
          </a:stretch>
        </p:blipFill>
        <p:spPr>
          <a:xfrm>
            <a:off x="4167548" y="1592370"/>
            <a:ext cx="15067030" cy="4766865"/>
          </a:xfrm>
          <a:prstGeom prst="rect">
            <a:avLst/>
          </a:prstGeom>
          <a:ln w="12700">
            <a:miter lim="400000"/>
          </a:ln>
        </p:spPr>
      </p:pic>
      <p:pic>
        <p:nvPicPr>
          <p:cNvPr id="6" name="Imagen 5">
            <a:extLst>
              <a:ext uri="{FF2B5EF4-FFF2-40B4-BE49-F238E27FC236}">
                <a16:creationId xmlns="" xmlns:a16="http://schemas.microsoft.com/office/drawing/2014/main" id="{8181FDE9-A6FD-494D-AEF3-0E6A00C167BC}"/>
              </a:ext>
            </a:extLst>
          </p:cNvPr>
          <p:cNvPicPr>
            <a:picLocks noChangeAspect="1"/>
          </p:cNvPicPr>
          <p:nvPr/>
        </p:nvPicPr>
        <p:blipFill>
          <a:blip r:embed="rId3"/>
          <a:stretch>
            <a:fillRect/>
          </a:stretch>
        </p:blipFill>
        <p:spPr>
          <a:xfrm>
            <a:off x="-11790" y="12855389"/>
            <a:ext cx="24416851" cy="860612"/>
          </a:xfrm>
          <a:prstGeom prst="rect">
            <a:avLst/>
          </a:prstGeom>
        </p:spPr>
      </p:pic>
    </p:spTree>
    <p:extLst>
      <p:ext uri="{BB962C8B-B14F-4D97-AF65-F5344CB8AC3E}">
        <p14:creationId xmlns:p14="http://schemas.microsoft.com/office/powerpoint/2010/main" val="225731739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logo_extendido.png" descr="logo_extendido.png"/>
          <p:cNvPicPr>
            <a:picLocks noChangeAspect="1"/>
          </p:cNvPicPr>
          <p:nvPr/>
        </p:nvPicPr>
        <p:blipFill>
          <a:blip r:embed="rId3"/>
          <a:stretch>
            <a:fillRect/>
          </a:stretch>
        </p:blipFill>
        <p:spPr>
          <a:xfrm>
            <a:off x="18532267" y="12113681"/>
            <a:ext cx="5583247" cy="1766412"/>
          </a:xfrm>
          <a:prstGeom prst="rect">
            <a:avLst/>
          </a:prstGeom>
          <a:ln w="12700">
            <a:miter lim="400000"/>
          </a:ln>
        </p:spPr>
      </p:pic>
      <p:sp>
        <p:nvSpPr>
          <p:cNvPr id="15" name="Quedan 1800 sitios en postes de 9 m. que aún no cuentan con altavoces y se tiene pensado cubrirlos."/>
          <p:cNvSpPr txBox="1">
            <a:spLocks/>
          </p:cNvSpPr>
          <p:nvPr/>
        </p:nvSpPr>
        <p:spPr>
          <a:xfrm>
            <a:off x="2646602" y="11144454"/>
            <a:ext cx="9779001" cy="209698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Autofit/>
          </a:bodyPr>
          <a:lstStyle>
            <a:lvl1pPr marL="0" marR="0" indent="0" algn="just" defTabSz="457200" rtl="0" latinLnBrk="0">
              <a:lnSpc>
                <a:spcPct val="100000"/>
              </a:lnSpc>
              <a:spcBef>
                <a:spcPts val="0"/>
              </a:spcBef>
              <a:spcAft>
                <a:spcPts val="0"/>
              </a:spcAft>
              <a:buClrTx/>
              <a:buSzTx/>
              <a:buFontTx/>
              <a:buNone/>
              <a:tabLst/>
              <a:defRPr sz="3800" b="0" i="0" u="none" strike="noStrike" cap="none" spc="0" baseline="0">
                <a:solidFill>
                  <a:srgbClr val="000000"/>
                </a:solidFill>
                <a:uFillTx/>
                <a:latin typeface="Gotham-Medium"/>
                <a:ea typeface="Gotham-Medium"/>
                <a:cs typeface="Gotham-Medium"/>
                <a:sym typeface="Gotham-Medium"/>
              </a:defRPr>
            </a:lvl1pPr>
            <a:lvl2pPr marL="0" marR="0" indent="4572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algn="ctr" hangingPunct="1"/>
            <a:endParaRPr lang="es-ES" sz="4400" b="1" dirty="0">
              <a:solidFill>
                <a:srgbClr val="972740"/>
              </a:solidFill>
              <a:latin typeface="Times Roman"/>
              <a:ea typeface="Times Roman"/>
              <a:cs typeface="Times Roman"/>
              <a:sym typeface="Times Roman"/>
            </a:endParaRPr>
          </a:p>
        </p:txBody>
      </p:sp>
      <p:sp>
        <p:nvSpPr>
          <p:cNvPr id="7"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2381613" y="19624"/>
            <a:ext cx="7384089" cy="153208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7000" dirty="0">
                <a:solidFill>
                  <a:srgbClr val="972740"/>
                </a:solidFill>
              </a:rPr>
              <a:t>DICIEMBRE 2018</a:t>
            </a:r>
            <a:endParaRPr lang="es-ES" sz="7000" dirty="0">
              <a:solidFill>
                <a:srgbClr val="972740"/>
              </a:solidFill>
              <a:latin typeface="Times Roman"/>
              <a:ea typeface="Times Roman"/>
              <a:cs typeface="Times Roman"/>
              <a:sym typeface="Times Roman"/>
            </a:endParaRPr>
          </a:p>
        </p:txBody>
      </p:sp>
      <p:sp>
        <p:nvSpPr>
          <p:cNvPr id="27"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14127037" y="112565"/>
            <a:ext cx="9168204" cy="143914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7000" dirty="0">
                <a:solidFill>
                  <a:srgbClr val="972740"/>
                </a:solidFill>
              </a:rPr>
              <a:t>FEBRERO 2022</a:t>
            </a:r>
            <a:endParaRPr lang="es-ES" sz="7000" dirty="0">
              <a:solidFill>
                <a:srgbClr val="972740"/>
              </a:solidFill>
              <a:latin typeface="Times Roman"/>
              <a:ea typeface="Times Roman"/>
              <a:cs typeface="Times Roman"/>
              <a:sym typeface="Times Roman"/>
            </a:endParaRPr>
          </a:p>
        </p:txBody>
      </p:sp>
      <p:cxnSp>
        <p:nvCxnSpPr>
          <p:cNvPr id="5" name="Conector recto 4"/>
          <p:cNvCxnSpPr/>
          <p:nvPr/>
        </p:nvCxnSpPr>
        <p:spPr>
          <a:xfrm>
            <a:off x="11893591" y="1632027"/>
            <a:ext cx="0" cy="10169236"/>
          </a:xfrm>
          <a:prstGeom prst="line">
            <a:avLst/>
          </a:prstGeom>
          <a:noFill/>
          <a:ln w="57150" cap="flat">
            <a:solidFill>
              <a:srgbClr val="B7915B"/>
            </a:solidFill>
            <a:prstDash val="solid"/>
            <a:miter lim="400000"/>
          </a:ln>
          <a:effectLst/>
          <a:sp3d/>
        </p:spPr>
        <p:style>
          <a:lnRef idx="0">
            <a:scrgbClr r="0" g="0" b="0"/>
          </a:lnRef>
          <a:fillRef idx="0">
            <a:scrgbClr r="0" g="0" b="0"/>
          </a:fillRef>
          <a:effectRef idx="0">
            <a:scrgbClr r="0" g="0" b="0"/>
          </a:effectRef>
          <a:fontRef idx="none"/>
        </p:style>
      </p:cxnSp>
      <p:grpSp>
        <p:nvGrpSpPr>
          <p:cNvPr id="8" name="Agrupar 7"/>
          <p:cNvGrpSpPr/>
          <p:nvPr/>
        </p:nvGrpSpPr>
        <p:grpSpPr>
          <a:xfrm>
            <a:off x="1750718" y="2576945"/>
            <a:ext cx="630895" cy="790997"/>
            <a:chOff x="520387" y="1191329"/>
            <a:chExt cx="290792" cy="339600"/>
          </a:xfrm>
        </p:grpSpPr>
        <p:sp>
          <p:nvSpPr>
            <p:cNvPr id="9" name="Triángulo">
              <a:extLst>
                <a:ext uri="{FF2B5EF4-FFF2-40B4-BE49-F238E27FC236}">
                  <a16:creationId xmlns="" xmlns:a16="http://schemas.microsoft.com/office/drawing/2014/main" id="{D7BCA3E0-73CC-C441-8726-050BF8FF34D4}"/>
                </a:ext>
              </a:extLst>
            </p:cNvPr>
            <p:cNvSpPr/>
            <p:nvPr/>
          </p:nvSpPr>
          <p:spPr>
            <a:xfrm rot="5400000">
              <a:off x="520388" y="1259478"/>
              <a:ext cx="271450" cy="2714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97274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0" name="Triángulo">
              <a:extLst>
                <a:ext uri="{FF2B5EF4-FFF2-40B4-BE49-F238E27FC236}">
                  <a16:creationId xmlns="" xmlns:a16="http://schemas.microsoft.com/office/drawing/2014/main" id="{87D6A465-EA53-4A4A-AA12-47BF10407456}"/>
                </a:ext>
              </a:extLst>
            </p:cNvPr>
            <p:cNvSpPr/>
            <p:nvPr/>
          </p:nvSpPr>
          <p:spPr>
            <a:xfrm rot="5400000">
              <a:off x="539729" y="1191328"/>
              <a:ext cx="271450" cy="2714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B7915B"/>
            </a:solidFill>
            <a:ln w="12700" cap="flat">
              <a:solidFill>
                <a:srgbClr val="B7915B"/>
              </a:solid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sp>
        <p:nvSpPr>
          <p:cNvPr id="12"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2724746" y="1639435"/>
            <a:ext cx="7384089" cy="153208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3500" b="0" dirty="0">
                <a:solidFill>
                  <a:schemeClr val="tx2"/>
                </a:solidFill>
                <a:latin typeface="Gotham-Black"/>
                <a:ea typeface="Times Roman"/>
                <a:cs typeface="Times Roman"/>
                <a:sym typeface="Times Roman"/>
              </a:rPr>
              <a:t>Tiempo de respuesta de </a:t>
            </a:r>
            <a:r>
              <a:rPr lang="es-ES" sz="3500" dirty="0">
                <a:solidFill>
                  <a:schemeClr val="tx2"/>
                </a:solidFill>
                <a:latin typeface="Gotham-Black"/>
                <a:ea typeface="Times Roman"/>
                <a:cs typeface="Times Roman"/>
                <a:sym typeface="Times Roman"/>
              </a:rPr>
              <a:t>46 minutos</a:t>
            </a:r>
          </a:p>
        </p:txBody>
      </p:sp>
      <p:grpSp>
        <p:nvGrpSpPr>
          <p:cNvPr id="13" name="Agrupar 12"/>
          <p:cNvGrpSpPr/>
          <p:nvPr/>
        </p:nvGrpSpPr>
        <p:grpSpPr>
          <a:xfrm>
            <a:off x="1792681" y="4670214"/>
            <a:ext cx="630895" cy="790997"/>
            <a:chOff x="520387" y="1191329"/>
            <a:chExt cx="290792" cy="339600"/>
          </a:xfrm>
        </p:grpSpPr>
        <p:sp>
          <p:nvSpPr>
            <p:cNvPr id="14" name="Triángulo">
              <a:extLst>
                <a:ext uri="{FF2B5EF4-FFF2-40B4-BE49-F238E27FC236}">
                  <a16:creationId xmlns="" xmlns:a16="http://schemas.microsoft.com/office/drawing/2014/main" id="{D7BCA3E0-73CC-C441-8726-050BF8FF34D4}"/>
                </a:ext>
              </a:extLst>
            </p:cNvPr>
            <p:cNvSpPr/>
            <p:nvPr/>
          </p:nvSpPr>
          <p:spPr>
            <a:xfrm rot="5400000">
              <a:off x="520388" y="1259478"/>
              <a:ext cx="271450" cy="2714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97274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6" name="Triángulo">
              <a:extLst>
                <a:ext uri="{FF2B5EF4-FFF2-40B4-BE49-F238E27FC236}">
                  <a16:creationId xmlns="" xmlns:a16="http://schemas.microsoft.com/office/drawing/2014/main" id="{87D6A465-EA53-4A4A-AA12-47BF10407456}"/>
                </a:ext>
              </a:extLst>
            </p:cNvPr>
            <p:cNvSpPr/>
            <p:nvPr/>
          </p:nvSpPr>
          <p:spPr>
            <a:xfrm rot="5400000">
              <a:off x="539729" y="1191328"/>
              <a:ext cx="271450" cy="2714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B7915B"/>
            </a:solidFill>
            <a:ln w="12700" cap="flat">
              <a:solidFill>
                <a:srgbClr val="B7915B"/>
              </a:solid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grpSp>
        <p:nvGrpSpPr>
          <p:cNvPr id="17" name="Agrupar 16"/>
          <p:cNvGrpSpPr/>
          <p:nvPr/>
        </p:nvGrpSpPr>
        <p:grpSpPr>
          <a:xfrm>
            <a:off x="1842450" y="6922216"/>
            <a:ext cx="630895" cy="790997"/>
            <a:chOff x="520387" y="1191329"/>
            <a:chExt cx="290792" cy="339600"/>
          </a:xfrm>
        </p:grpSpPr>
        <p:sp>
          <p:nvSpPr>
            <p:cNvPr id="18" name="Triángulo">
              <a:extLst>
                <a:ext uri="{FF2B5EF4-FFF2-40B4-BE49-F238E27FC236}">
                  <a16:creationId xmlns="" xmlns:a16="http://schemas.microsoft.com/office/drawing/2014/main" id="{D7BCA3E0-73CC-C441-8726-050BF8FF34D4}"/>
                </a:ext>
              </a:extLst>
            </p:cNvPr>
            <p:cNvSpPr/>
            <p:nvPr/>
          </p:nvSpPr>
          <p:spPr>
            <a:xfrm rot="5400000">
              <a:off x="520388" y="1259478"/>
              <a:ext cx="271450" cy="2714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97274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9" name="Triángulo">
              <a:extLst>
                <a:ext uri="{FF2B5EF4-FFF2-40B4-BE49-F238E27FC236}">
                  <a16:creationId xmlns="" xmlns:a16="http://schemas.microsoft.com/office/drawing/2014/main" id="{87D6A465-EA53-4A4A-AA12-47BF10407456}"/>
                </a:ext>
              </a:extLst>
            </p:cNvPr>
            <p:cNvSpPr/>
            <p:nvPr/>
          </p:nvSpPr>
          <p:spPr>
            <a:xfrm rot="5400000">
              <a:off x="539729" y="1191328"/>
              <a:ext cx="271450" cy="2714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B7915B"/>
            </a:solidFill>
            <a:ln w="12700" cap="flat">
              <a:solidFill>
                <a:srgbClr val="B7915B"/>
              </a:solid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sp>
        <p:nvSpPr>
          <p:cNvPr id="20"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2724746" y="4049954"/>
            <a:ext cx="7384089" cy="153208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3500" dirty="0">
                <a:solidFill>
                  <a:schemeClr val="tx2"/>
                </a:solidFill>
                <a:latin typeface="Gotham-Black"/>
                <a:ea typeface="Times Roman"/>
                <a:cs typeface="Times Roman"/>
                <a:sym typeface="Times Roman"/>
              </a:rPr>
              <a:t>Operación separada </a:t>
            </a:r>
            <a:r>
              <a:rPr lang="es-ES" sz="3500" b="0" dirty="0">
                <a:solidFill>
                  <a:schemeClr val="tx2"/>
                </a:solidFill>
                <a:latin typeface="Gotham-Black"/>
                <a:ea typeface="Times Roman"/>
                <a:cs typeface="Times Roman"/>
                <a:sym typeface="Times Roman"/>
              </a:rPr>
              <a:t>de ERUM, CRUM y Cruz Roja</a:t>
            </a:r>
            <a:endParaRPr lang="es-ES" sz="3500" dirty="0">
              <a:solidFill>
                <a:schemeClr val="tx2"/>
              </a:solidFill>
              <a:latin typeface="Gotham-Black"/>
              <a:ea typeface="Times Roman"/>
              <a:cs typeface="Times Roman"/>
              <a:sym typeface="Times Roman"/>
            </a:endParaRPr>
          </a:p>
        </p:txBody>
      </p:sp>
      <p:sp>
        <p:nvSpPr>
          <p:cNvPr id="21"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2724746" y="6130273"/>
            <a:ext cx="7384089" cy="153208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3500" dirty="0">
                <a:solidFill>
                  <a:schemeClr val="tx2"/>
                </a:solidFill>
                <a:latin typeface="Gotham-Black"/>
                <a:ea typeface="Times Roman"/>
                <a:cs typeface="Times Roman"/>
                <a:sym typeface="Times Roman"/>
              </a:rPr>
              <a:t>25 Ambulancias </a:t>
            </a:r>
            <a:r>
              <a:rPr lang="es-ES" sz="3500" b="0" dirty="0">
                <a:solidFill>
                  <a:schemeClr val="tx2"/>
                </a:solidFill>
                <a:latin typeface="Gotham-Black"/>
                <a:ea typeface="Times Roman"/>
                <a:cs typeface="Times Roman"/>
                <a:sym typeface="Times Roman"/>
              </a:rPr>
              <a:t>por turno</a:t>
            </a:r>
            <a:endParaRPr lang="es-ES" sz="3500" dirty="0">
              <a:solidFill>
                <a:schemeClr val="tx2"/>
              </a:solidFill>
              <a:latin typeface="Gotham-Black"/>
              <a:ea typeface="Times Roman"/>
              <a:cs typeface="Times Roman"/>
              <a:sym typeface="Times Roman"/>
            </a:endParaRPr>
          </a:p>
        </p:txBody>
      </p:sp>
      <p:sp>
        <p:nvSpPr>
          <p:cNvPr id="29"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2473347" y="8210593"/>
            <a:ext cx="7635488" cy="351035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algn="ctr" hangingPunct="1">
              <a:spcBef>
                <a:spcPts val="1200"/>
              </a:spcBef>
              <a:spcAft>
                <a:spcPts val="1200"/>
              </a:spcAft>
            </a:pPr>
            <a:r>
              <a:rPr lang="es-ES" sz="4000" b="0" dirty="0">
                <a:solidFill>
                  <a:schemeClr val="tx2"/>
                </a:solidFill>
                <a:latin typeface="Gotham-Black"/>
                <a:ea typeface="Times Roman"/>
                <a:cs typeface="Times Roman"/>
                <a:sym typeface="Times Roman"/>
              </a:rPr>
              <a:t>ATENCIÓN DE </a:t>
            </a:r>
            <a:br>
              <a:rPr lang="es-ES" sz="4000" b="0" dirty="0">
                <a:solidFill>
                  <a:schemeClr val="tx2"/>
                </a:solidFill>
                <a:latin typeface="Gotham-Black"/>
                <a:ea typeface="Times Roman"/>
                <a:cs typeface="Times Roman"/>
                <a:sym typeface="Times Roman"/>
              </a:rPr>
            </a:br>
            <a:r>
              <a:rPr lang="es-ES" sz="4000" dirty="0">
                <a:solidFill>
                  <a:srgbClr val="972740"/>
                </a:solidFill>
                <a:latin typeface="Gotham-Black"/>
                <a:ea typeface="Times Roman"/>
                <a:cs typeface="Times Roman"/>
                <a:sym typeface="Times Roman"/>
              </a:rPr>
              <a:t>270 EVENTOS DIARIOS</a:t>
            </a:r>
          </a:p>
          <a:p>
            <a:pPr algn="ctr" hangingPunct="1">
              <a:spcBef>
                <a:spcPts val="1200"/>
              </a:spcBef>
              <a:spcAft>
                <a:spcPts val="1200"/>
              </a:spcAft>
            </a:pPr>
            <a:r>
              <a:rPr lang="es-ES" sz="4000" b="0" dirty="0">
                <a:solidFill>
                  <a:schemeClr val="tx2"/>
                </a:solidFill>
                <a:latin typeface="Gotham-Black"/>
                <a:ea typeface="Times Roman"/>
                <a:cs typeface="Times Roman"/>
                <a:sym typeface="Times Roman"/>
              </a:rPr>
              <a:t>98,818 al año con 39,527 traslados</a:t>
            </a:r>
          </a:p>
        </p:txBody>
      </p:sp>
      <p:grpSp>
        <p:nvGrpSpPr>
          <p:cNvPr id="30" name="Agrupar 29"/>
          <p:cNvGrpSpPr/>
          <p:nvPr/>
        </p:nvGrpSpPr>
        <p:grpSpPr>
          <a:xfrm>
            <a:off x="13153009" y="2418210"/>
            <a:ext cx="630895" cy="790997"/>
            <a:chOff x="520387" y="1191329"/>
            <a:chExt cx="290792" cy="339600"/>
          </a:xfrm>
        </p:grpSpPr>
        <p:sp>
          <p:nvSpPr>
            <p:cNvPr id="31" name="Triángulo">
              <a:extLst>
                <a:ext uri="{FF2B5EF4-FFF2-40B4-BE49-F238E27FC236}">
                  <a16:creationId xmlns="" xmlns:a16="http://schemas.microsoft.com/office/drawing/2014/main" id="{D7BCA3E0-73CC-C441-8726-050BF8FF34D4}"/>
                </a:ext>
              </a:extLst>
            </p:cNvPr>
            <p:cNvSpPr/>
            <p:nvPr/>
          </p:nvSpPr>
          <p:spPr>
            <a:xfrm rot="5400000">
              <a:off x="520388" y="1259478"/>
              <a:ext cx="271450" cy="2714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97274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32" name="Triángulo">
              <a:extLst>
                <a:ext uri="{FF2B5EF4-FFF2-40B4-BE49-F238E27FC236}">
                  <a16:creationId xmlns="" xmlns:a16="http://schemas.microsoft.com/office/drawing/2014/main" id="{87D6A465-EA53-4A4A-AA12-47BF10407456}"/>
                </a:ext>
              </a:extLst>
            </p:cNvPr>
            <p:cNvSpPr/>
            <p:nvPr/>
          </p:nvSpPr>
          <p:spPr>
            <a:xfrm rot="5400000">
              <a:off x="539729" y="1191328"/>
              <a:ext cx="271450" cy="2714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B7915B"/>
            </a:solidFill>
            <a:ln w="12700" cap="flat">
              <a:solidFill>
                <a:srgbClr val="B7915B"/>
              </a:solid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sp>
        <p:nvSpPr>
          <p:cNvPr id="33"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14127037" y="1556900"/>
            <a:ext cx="7384089" cy="153208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3500" b="0" dirty="0">
                <a:solidFill>
                  <a:schemeClr val="tx2"/>
                </a:solidFill>
                <a:latin typeface="Gotham-Black"/>
                <a:ea typeface="Times Roman"/>
                <a:cs typeface="Times Roman"/>
                <a:sym typeface="Times Roman"/>
              </a:rPr>
              <a:t>Tiempo de respuesta de </a:t>
            </a:r>
            <a:r>
              <a:rPr lang="es-ES" sz="3500" dirty="0">
                <a:solidFill>
                  <a:schemeClr val="tx2"/>
                </a:solidFill>
                <a:latin typeface="Gotham-Black"/>
                <a:ea typeface="Times Roman"/>
                <a:cs typeface="Times Roman"/>
                <a:sym typeface="Times Roman"/>
              </a:rPr>
              <a:t>24 minutos</a:t>
            </a:r>
          </a:p>
        </p:txBody>
      </p:sp>
      <p:grpSp>
        <p:nvGrpSpPr>
          <p:cNvPr id="34" name="Agrupar 33"/>
          <p:cNvGrpSpPr/>
          <p:nvPr/>
        </p:nvGrpSpPr>
        <p:grpSpPr>
          <a:xfrm>
            <a:off x="13194972" y="4511479"/>
            <a:ext cx="630895" cy="790997"/>
            <a:chOff x="520387" y="1191329"/>
            <a:chExt cx="290792" cy="339600"/>
          </a:xfrm>
        </p:grpSpPr>
        <p:sp>
          <p:nvSpPr>
            <p:cNvPr id="35" name="Triángulo">
              <a:extLst>
                <a:ext uri="{FF2B5EF4-FFF2-40B4-BE49-F238E27FC236}">
                  <a16:creationId xmlns="" xmlns:a16="http://schemas.microsoft.com/office/drawing/2014/main" id="{D7BCA3E0-73CC-C441-8726-050BF8FF34D4}"/>
                </a:ext>
              </a:extLst>
            </p:cNvPr>
            <p:cNvSpPr/>
            <p:nvPr/>
          </p:nvSpPr>
          <p:spPr>
            <a:xfrm rot="5400000">
              <a:off x="520388" y="1259478"/>
              <a:ext cx="271450" cy="2714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97274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36" name="Triángulo">
              <a:extLst>
                <a:ext uri="{FF2B5EF4-FFF2-40B4-BE49-F238E27FC236}">
                  <a16:creationId xmlns="" xmlns:a16="http://schemas.microsoft.com/office/drawing/2014/main" id="{87D6A465-EA53-4A4A-AA12-47BF10407456}"/>
                </a:ext>
              </a:extLst>
            </p:cNvPr>
            <p:cNvSpPr/>
            <p:nvPr/>
          </p:nvSpPr>
          <p:spPr>
            <a:xfrm rot="5400000">
              <a:off x="539729" y="1191328"/>
              <a:ext cx="271450" cy="2714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B7915B"/>
            </a:solidFill>
            <a:ln w="12700" cap="flat">
              <a:solidFill>
                <a:srgbClr val="B7915B"/>
              </a:solid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grpSp>
        <p:nvGrpSpPr>
          <p:cNvPr id="37" name="Agrupar 36"/>
          <p:cNvGrpSpPr/>
          <p:nvPr/>
        </p:nvGrpSpPr>
        <p:grpSpPr>
          <a:xfrm>
            <a:off x="13244741" y="6763481"/>
            <a:ext cx="630895" cy="790997"/>
            <a:chOff x="520387" y="1191329"/>
            <a:chExt cx="290792" cy="339600"/>
          </a:xfrm>
        </p:grpSpPr>
        <p:sp>
          <p:nvSpPr>
            <p:cNvPr id="38" name="Triángulo">
              <a:extLst>
                <a:ext uri="{FF2B5EF4-FFF2-40B4-BE49-F238E27FC236}">
                  <a16:creationId xmlns="" xmlns:a16="http://schemas.microsoft.com/office/drawing/2014/main" id="{D7BCA3E0-73CC-C441-8726-050BF8FF34D4}"/>
                </a:ext>
              </a:extLst>
            </p:cNvPr>
            <p:cNvSpPr/>
            <p:nvPr/>
          </p:nvSpPr>
          <p:spPr>
            <a:xfrm rot="5400000">
              <a:off x="520388" y="1259478"/>
              <a:ext cx="271450" cy="2714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97274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39" name="Triángulo">
              <a:extLst>
                <a:ext uri="{FF2B5EF4-FFF2-40B4-BE49-F238E27FC236}">
                  <a16:creationId xmlns="" xmlns:a16="http://schemas.microsoft.com/office/drawing/2014/main" id="{87D6A465-EA53-4A4A-AA12-47BF10407456}"/>
                </a:ext>
              </a:extLst>
            </p:cNvPr>
            <p:cNvSpPr/>
            <p:nvPr/>
          </p:nvSpPr>
          <p:spPr>
            <a:xfrm rot="5400000">
              <a:off x="539729" y="1191328"/>
              <a:ext cx="271450" cy="2714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B7915B"/>
            </a:solidFill>
            <a:ln w="12700" cap="flat">
              <a:solidFill>
                <a:srgbClr val="B7915B"/>
              </a:solid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sp>
        <p:nvSpPr>
          <p:cNvPr id="40"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14127037" y="3344577"/>
            <a:ext cx="7384089" cy="275886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3500" dirty="0">
                <a:solidFill>
                  <a:schemeClr val="tx2"/>
                </a:solidFill>
                <a:latin typeface="Gotham-Black"/>
                <a:ea typeface="Times Roman"/>
                <a:cs typeface="Times Roman"/>
                <a:sym typeface="Times Roman"/>
              </a:rPr>
              <a:t>Operación coordinada </a:t>
            </a:r>
            <a:r>
              <a:rPr lang="es-ES" sz="3500" b="0" dirty="0">
                <a:solidFill>
                  <a:schemeClr val="tx2"/>
                </a:solidFill>
                <a:latin typeface="Gotham-Black"/>
                <a:ea typeface="Times Roman"/>
                <a:cs typeface="Times Roman"/>
                <a:sym typeface="Times Roman"/>
              </a:rPr>
              <a:t>de ERUM, CRUM y Cruz Roja. En la misma sala, con la misma información en tiempo real</a:t>
            </a:r>
            <a:endParaRPr lang="es-ES" sz="3500" dirty="0">
              <a:solidFill>
                <a:schemeClr val="tx2"/>
              </a:solidFill>
              <a:latin typeface="Gotham-Black"/>
              <a:ea typeface="Times Roman"/>
              <a:cs typeface="Times Roman"/>
              <a:sym typeface="Times Roman"/>
            </a:endParaRPr>
          </a:p>
        </p:txBody>
      </p:sp>
      <p:sp>
        <p:nvSpPr>
          <p:cNvPr id="41"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14127036" y="5597117"/>
            <a:ext cx="7384089" cy="223905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3500" dirty="0">
                <a:solidFill>
                  <a:schemeClr val="tx2"/>
                </a:solidFill>
                <a:latin typeface="Gotham-Black"/>
                <a:ea typeface="Times Roman"/>
                <a:cs typeface="Times Roman"/>
                <a:sym typeface="Times Roman"/>
              </a:rPr>
              <a:t>40 Ambulancias  +</a:t>
            </a:r>
            <a:br>
              <a:rPr lang="es-ES" sz="3500" dirty="0">
                <a:solidFill>
                  <a:schemeClr val="tx2"/>
                </a:solidFill>
                <a:latin typeface="Gotham-Black"/>
                <a:ea typeface="Times Roman"/>
                <a:cs typeface="Times Roman"/>
                <a:sym typeface="Times Roman"/>
              </a:rPr>
            </a:br>
            <a:r>
              <a:rPr lang="es-ES" sz="3500" dirty="0">
                <a:solidFill>
                  <a:schemeClr val="tx2"/>
                </a:solidFill>
                <a:latin typeface="Gotham-Black"/>
                <a:ea typeface="Times Roman"/>
                <a:cs typeface="Times Roman"/>
                <a:sym typeface="Times Roman"/>
              </a:rPr>
              <a:t>20 </a:t>
            </a:r>
            <a:r>
              <a:rPr lang="es-ES" sz="3500" dirty="0" err="1">
                <a:solidFill>
                  <a:schemeClr val="tx2"/>
                </a:solidFill>
                <a:latin typeface="Gotham-Black"/>
                <a:ea typeface="Times Roman"/>
                <a:cs typeface="Times Roman"/>
                <a:sym typeface="Times Roman"/>
              </a:rPr>
              <a:t>Motoambulacias</a:t>
            </a:r>
            <a:r>
              <a:rPr lang="es-ES" sz="3500" dirty="0">
                <a:solidFill>
                  <a:schemeClr val="tx2"/>
                </a:solidFill>
                <a:latin typeface="Gotham-Black"/>
                <a:ea typeface="Times Roman"/>
                <a:cs typeface="Times Roman"/>
                <a:sym typeface="Times Roman"/>
              </a:rPr>
              <a:t> </a:t>
            </a:r>
            <a:r>
              <a:rPr lang="es-ES" sz="3500" b="0" dirty="0">
                <a:solidFill>
                  <a:schemeClr val="tx2"/>
                </a:solidFill>
                <a:latin typeface="Gotham-Black"/>
                <a:ea typeface="Times Roman"/>
                <a:cs typeface="Times Roman"/>
                <a:sym typeface="Times Roman"/>
              </a:rPr>
              <a:t>por turno</a:t>
            </a:r>
            <a:endParaRPr lang="es-ES" sz="3500" dirty="0">
              <a:solidFill>
                <a:schemeClr val="tx2"/>
              </a:solidFill>
              <a:latin typeface="Gotham-Black"/>
              <a:ea typeface="Times Roman"/>
              <a:cs typeface="Times Roman"/>
              <a:sym typeface="Times Roman"/>
            </a:endParaRPr>
          </a:p>
        </p:txBody>
      </p:sp>
      <p:sp>
        <p:nvSpPr>
          <p:cNvPr id="42"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13875638" y="8210593"/>
            <a:ext cx="7635488" cy="351035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algn="ctr" hangingPunct="1">
              <a:spcBef>
                <a:spcPts val="1200"/>
              </a:spcBef>
              <a:spcAft>
                <a:spcPts val="1200"/>
              </a:spcAft>
            </a:pPr>
            <a:r>
              <a:rPr lang="es-ES" sz="4000" b="0" dirty="0">
                <a:solidFill>
                  <a:schemeClr val="tx2"/>
                </a:solidFill>
                <a:latin typeface="Gotham-Black"/>
                <a:ea typeface="Times Roman"/>
                <a:cs typeface="Times Roman"/>
                <a:sym typeface="Times Roman"/>
              </a:rPr>
              <a:t>ATENCIÓN DE </a:t>
            </a:r>
            <a:br>
              <a:rPr lang="es-ES" sz="4000" b="0" dirty="0">
                <a:solidFill>
                  <a:schemeClr val="tx2"/>
                </a:solidFill>
                <a:latin typeface="Gotham-Black"/>
                <a:ea typeface="Times Roman"/>
                <a:cs typeface="Times Roman"/>
                <a:sym typeface="Times Roman"/>
              </a:rPr>
            </a:br>
            <a:r>
              <a:rPr lang="es-ES" sz="4000" dirty="0">
                <a:solidFill>
                  <a:srgbClr val="972740"/>
                </a:solidFill>
                <a:latin typeface="Gotham-Black"/>
                <a:ea typeface="Times Roman"/>
                <a:cs typeface="Times Roman"/>
                <a:sym typeface="Times Roman"/>
              </a:rPr>
              <a:t>362 EVENTOS DIARIOS (+30%)</a:t>
            </a:r>
          </a:p>
          <a:p>
            <a:pPr algn="ctr" hangingPunct="1">
              <a:spcBef>
                <a:spcPts val="1200"/>
              </a:spcBef>
              <a:spcAft>
                <a:spcPts val="1200"/>
              </a:spcAft>
            </a:pPr>
            <a:r>
              <a:rPr lang="es-ES" sz="4000" b="0" dirty="0">
                <a:solidFill>
                  <a:schemeClr val="tx2"/>
                </a:solidFill>
                <a:latin typeface="Gotham-Black"/>
                <a:ea typeface="Times Roman"/>
                <a:cs typeface="Times Roman"/>
                <a:sym typeface="Times Roman"/>
              </a:rPr>
              <a:t>132,251 al año con 52,900 traslados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logo_extendido.png" descr="logo_extendido.png"/>
          <p:cNvPicPr>
            <a:picLocks noChangeAspect="1"/>
          </p:cNvPicPr>
          <p:nvPr/>
        </p:nvPicPr>
        <p:blipFill>
          <a:blip r:embed="rId3"/>
          <a:stretch>
            <a:fillRect/>
          </a:stretch>
        </p:blipFill>
        <p:spPr>
          <a:xfrm>
            <a:off x="18532267" y="12113681"/>
            <a:ext cx="5583247" cy="1766412"/>
          </a:xfrm>
          <a:prstGeom prst="rect">
            <a:avLst/>
          </a:prstGeom>
          <a:ln w="12700">
            <a:miter lim="400000"/>
          </a:ln>
        </p:spPr>
      </p:pic>
      <p:sp>
        <p:nvSpPr>
          <p:cNvPr id="15" name="Quedan 1800 sitios en postes de 9 m. que aún no cuentan con altavoces y se tiene pensado cubrirlos."/>
          <p:cNvSpPr txBox="1">
            <a:spLocks/>
          </p:cNvSpPr>
          <p:nvPr/>
        </p:nvSpPr>
        <p:spPr>
          <a:xfrm>
            <a:off x="2646602" y="11144454"/>
            <a:ext cx="9779001" cy="209698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Autofit/>
          </a:bodyPr>
          <a:lstStyle>
            <a:lvl1pPr marL="0" marR="0" indent="0" algn="just" defTabSz="457200" rtl="0" latinLnBrk="0">
              <a:lnSpc>
                <a:spcPct val="100000"/>
              </a:lnSpc>
              <a:spcBef>
                <a:spcPts val="0"/>
              </a:spcBef>
              <a:spcAft>
                <a:spcPts val="0"/>
              </a:spcAft>
              <a:buClrTx/>
              <a:buSzTx/>
              <a:buFontTx/>
              <a:buNone/>
              <a:tabLst/>
              <a:defRPr sz="3800" b="0" i="0" u="none" strike="noStrike" cap="none" spc="0" baseline="0">
                <a:solidFill>
                  <a:srgbClr val="000000"/>
                </a:solidFill>
                <a:uFillTx/>
                <a:latin typeface="Gotham-Medium"/>
                <a:ea typeface="Gotham-Medium"/>
                <a:cs typeface="Gotham-Medium"/>
                <a:sym typeface="Gotham-Medium"/>
              </a:defRPr>
            </a:lvl1pPr>
            <a:lvl2pPr marL="0" marR="0" indent="4572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algn="ctr" hangingPunct="1"/>
            <a:endParaRPr lang="es-ES" sz="4400" b="1" dirty="0">
              <a:solidFill>
                <a:srgbClr val="972740"/>
              </a:solidFill>
              <a:latin typeface="Times Roman"/>
              <a:ea typeface="Times Roman"/>
              <a:cs typeface="Times Roman"/>
              <a:sym typeface="Times Roman"/>
            </a:endParaRPr>
          </a:p>
        </p:txBody>
      </p:sp>
      <p:sp>
        <p:nvSpPr>
          <p:cNvPr id="7"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331926" y="-1075067"/>
            <a:ext cx="9646101" cy="219710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7000" dirty="0">
                <a:solidFill>
                  <a:srgbClr val="972740"/>
                </a:solidFill>
              </a:rPr>
              <a:t>AVANCES</a:t>
            </a:r>
            <a:endParaRPr lang="es-ES" sz="7000" dirty="0">
              <a:solidFill>
                <a:srgbClr val="972740"/>
              </a:solidFill>
              <a:latin typeface="Times Roman"/>
              <a:ea typeface="Times Roman"/>
              <a:cs typeface="Times Roman"/>
              <a:sym typeface="Times Roman"/>
            </a:endParaRPr>
          </a:p>
        </p:txBody>
      </p:sp>
      <p:sp>
        <p:nvSpPr>
          <p:cNvPr id="5"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578109" y="1422130"/>
            <a:ext cx="6615172" cy="109855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4500" dirty="0">
                <a:solidFill>
                  <a:srgbClr val="B7915B"/>
                </a:solidFill>
              </a:rPr>
              <a:t>1. REGIONALIZACIÓN</a:t>
            </a:r>
            <a:endParaRPr lang="es-ES" sz="4500" dirty="0">
              <a:solidFill>
                <a:srgbClr val="B7915B"/>
              </a:solidFill>
              <a:latin typeface="Times Roman"/>
              <a:ea typeface="Times Roman"/>
              <a:cs typeface="Times Roman"/>
              <a:sym typeface="Times Roman"/>
            </a:endParaRPr>
          </a:p>
        </p:txBody>
      </p:sp>
      <p:pic>
        <p:nvPicPr>
          <p:cNvPr id="6"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1509" y="3282500"/>
            <a:ext cx="5228372" cy="6437434"/>
          </a:xfrm>
          <a:prstGeom prst="rect">
            <a:avLst/>
          </a:prstGeom>
        </p:spPr>
      </p:pic>
      <p:sp>
        <p:nvSpPr>
          <p:cNvPr id="8"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8886167" y="692057"/>
            <a:ext cx="6252234" cy="219710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4500" dirty="0">
                <a:solidFill>
                  <a:srgbClr val="B7915B"/>
                </a:solidFill>
              </a:rPr>
              <a:t>2. TRASLADO DEL </a:t>
            </a:r>
            <a:br>
              <a:rPr lang="es-ES" sz="4500" dirty="0">
                <a:solidFill>
                  <a:srgbClr val="B7915B"/>
                </a:solidFill>
              </a:rPr>
            </a:br>
            <a:r>
              <a:rPr lang="es-ES" sz="4500" dirty="0">
                <a:solidFill>
                  <a:srgbClr val="B7915B"/>
                </a:solidFill>
              </a:rPr>
              <a:t>CRUM AL C5</a:t>
            </a:r>
            <a:endParaRPr lang="es-ES" sz="4500" dirty="0">
              <a:solidFill>
                <a:srgbClr val="B7915B"/>
              </a:solidFill>
              <a:latin typeface="Times Roman"/>
              <a:ea typeface="Times Roman"/>
              <a:cs typeface="Times Roman"/>
              <a:sym typeface="Times Roman"/>
            </a:endParaRPr>
          </a:p>
        </p:txBody>
      </p:sp>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7614" y="3987713"/>
            <a:ext cx="8003337" cy="5508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16719527" y="692057"/>
            <a:ext cx="6599282" cy="219710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4500" dirty="0">
                <a:solidFill>
                  <a:srgbClr val="B7915B"/>
                </a:solidFill>
              </a:rPr>
              <a:t>3. ESQUEMA DE MOTOAMBULANCIAS</a:t>
            </a:r>
            <a:endParaRPr lang="es-ES" sz="4500" dirty="0">
              <a:solidFill>
                <a:srgbClr val="B7915B"/>
              </a:solidFill>
              <a:latin typeface="Times Roman"/>
              <a:ea typeface="Times Roman"/>
              <a:cs typeface="Times Roman"/>
              <a:sym typeface="Times Roman"/>
            </a:endParaRPr>
          </a:p>
        </p:txBody>
      </p:sp>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80254" y="3987713"/>
            <a:ext cx="8461936" cy="5508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578109" y="10481270"/>
            <a:ext cx="6615172" cy="109855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3500" b="0" dirty="0">
                <a:solidFill>
                  <a:schemeClr val="tx2"/>
                </a:solidFill>
              </a:rPr>
              <a:t>Todas las emergencias tienen un responsable</a:t>
            </a:r>
            <a:endParaRPr lang="es-ES" sz="3500" b="0" dirty="0">
              <a:solidFill>
                <a:schemeClr val="tx2"/>
              </a:solidFill>
              <a:latin typeface="Times Roman"/>
              <a:ea typeface="Times Roman"/>
              <a:cs typeface="Times Roman"/>
              <a:sym typeface="Times Roman"/>
            </a:endParaRPr>
          </a:p>
        </p:txBody>
      </p:sp>
      <p:sp>
        <p:nvSpPr>
          <p:cNvPr id="16"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7878924" y="10392906"/>
            <a:ext cx="7512027" cy="109855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3500" b="0" dirty="0">
                <a:solidFill>
                  <a:schemeClr val="tx2"/>
                </a:solidFill>
              </a:rPr>
              <a:t>Todas las corporaciones comparten información en la misma área</a:t>
            </a:r>
            <a:endParaRPr lang="es-ES" sz="3500" b="0" dirty="0">
              <a:solidFill>
                <a:schemeClr val="tx2"/>
              </a:solidFill>
              <a:latin typeface="Times Roman"/>
              <a:ea typeface="Times Roman"/>
              <a:cs typeface="Times Roman"/>
              <a:sym typeface="Times Roman"/>
            </a:endParaRPr>
          </a:p>
        </p:txBody>
      </p:sp>
      <p:sp>
        <p:nvSpPr>
          <p:cNvPr id="17"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16703636" y="10300236"/>
            <a:ext cx="6615172" cy="109855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3500" b="0" dirty="0">
                <a:solidFill>
                  <a:schemeClr val="tx2"/>
                </a:solidFill>
              </a:rPr>
              <a:t>Atienden eventos que no requieren traslado (60%) </a:t>
            </a:r>
            <a:endParaRPr lang="es-ES" sz="3500" b="0" dirty="0">
              <a:solidFill>
                <a:schemeClr val="tx2"/>
              </a:solidFill>
              <a:latin typeface="Times Roman"/>
              <a:ea typeface="Times Roman"/>
              <a:cs typeface="Times Roman"/>
              <a:sym typeface="Times Roman"/>
            </a:endParaRPr>
          </a:p>
        </p:txBody>
      </p:sp>
    </p:spTree>
    <p:extLst>
      <p:ext uri="{BB962C8B-B14F-4D97-AF65-F5344CB8AC3E}">
        <p14:creationId xmlns:p14="http://schemas.microsoft.com/office/powerpoint/2010/main" val="1939392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logo_extendido.png" descr="logo_extendido.png"/>
          <p:cNvPicPr>
            <a:picLocks noChangeAspect="1"/>
          </p:cNvPicPr>
          <p:nvPr/>
        </p:nvPicPr>
        <p:blipFill>
          <a:blip r:embed="rId3"/>
          <a:stretch>
            <a:fillRect/>
          </a:stretch>
        </p:blipFill>
        <p:spPr>
          <a:xfrm>
            <a:off x="18532267" y="12113681"/>
            <a:ext cx="5583247" cy="1766412"/>
          </a:xfrm>
          <a:prstGeom prst="rect">
            <a:avLst/>
          </a:prstGeom>
          <a:ln w="12700">
            <a:miter lim="400000"/>
          </a:ln>
        </p:spPr>
      </p:pic>
      <p:sp>
        <p:nvSpPr>
          <p:cNvPr id="7"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578109" y="-774973"/>
            <a:ext cx="9646101" cy="219710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7000" dirty="0">
                <a:solidFill>
                  <a:srgbClr val="972740"/>
                </a:solidFill>
              </a:rPr>
              <a:t>AVANCES</a:t>
            </a:r>
            <a:endParaRPr lang="es-ES" sz="7000" dirty="0">
              <a:solidFill>
                <a:srgbClr val="972740"/>
              </a:solidFill>
              <a:latin typeface="Times Roman"/>
              <a:ea typeface="Times Roman"/>
              <a:cs typeface="Times Roman"/>
              <a:sym typeface="Times Roman"/>
            </a:endParaRPr>
          </a:p>
        </p:txBody>
      </p:sp>
      <p:sp>
        <p:nvSpPr>
          <p:cNvPr id="5"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578109" y="2406308"/>
            <a:ext cx="7300815" cy="109855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4500" dirty="0">
                <a:solidFill>
                  <a:srgbClr val="B7915B"/>
                </a:solidFill>
              </a:rPr>
              <a:t>4. INCREMENTO EN COBERTURA DEL CRUM</a:t>
            </a:r>
            <a:endParaRPr lang="es-ES" sz="4500" dirty="0">
              <a:solidFill>
                <a:srgbClr val="B7915B"/>
              </a:solidFill>
              <a:latin typeface="Times Roman"/>
              <a:ea typeface="Times Roman"/>
              <a:cs typeface="Times Roman"/>
              <a:sym typeface="Times Roman"/>
            </a:endParaRPr>
          </a:p>
        </p:txBody>
      </p:sp>
      <p:sp>
        <p:nvSpPr>
          <p:cNvPr id="8"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8283388" y="1254755"/>
            <a:ext cx="9241637" cy="219710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4500" dirty="0">
                <a:solidFill>
                  <a:srgbClr val="B7915B"/>
                </a:solidFill>
              </a:rPr>
              <a:t>5. MODERNIZACIÓN </a:t>
            </a:r>
            <a:br>
              <a:rPr lang="es-ES" sz="4500" dirty="0">
                <a:solidFill>
                  <a:srgbClr val="B7915B"/>
                </a:solidFill>
              </a:rPr>
            </a:br>
            <a:r>
              <a:rPr lang="es-ES" sz="4500" dirty="0">
                <a:solidFill>
                  <a:srgbClr val="B7915B"/>
                </a:solidFill>
              </a:rPr>
              <a:t>DE SISTEMAS Y COMUNICACIONES</a:t>
            </a:r>
            <a:endParaRPr lang="es-ES" sz="4500" dirty="0">
              <a:solidFill>
                <a:srgbClr val="B7915B"/>
              </a:solidFill>
              <a:latin typeface="Times Roman"/>
              <a:ea typeface="Times Roman"/>
              <a:cs typeface="Times Roman"/>
              <a:sym typeface="Times Roman"/>
            </a:endParaRPr>
          </a:p>
        </p:txBody>
      </p:sp>
      <p:sp>
        <p:nvSpPr>
          <p:cNvPr id="12"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16530918" y="992886"/>
            <a:ext cx="8119246" cy="219710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4500" dirty="0">
                <a:solidFill>
                  <a:srgbClr val="B7915B"/>
                </a:solidFill>
              </a:rPr>
              <a:t>6. INCREMENTO DE PERSONAL Y AMBULANCIAS</a:t>
            </a:r>
            <a:endParaRPr lang="es-ES" sz="4500" dirty="0">
              <a:solidFill>
                <a:srgbClr val="B7915B"/>
              </a:solidFill>
              <a:latin typeface="Times Roman"/>
              <a:ea typeface="Times Roman"/>
              <a:cs typeface="Times Roman"/>
              <a:sym typeface="Times Roman"/>
            </a:endParaRPr>
          </a:p>
        </p:txBody>
      </p:sp>
      <p:sp>
        <p:nvSpPr>
          <p:cNvPr id="14"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578109" y="4128159"/>
            <a:ext cx="6615172" cy="49047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marL="571500" indent="-571500" hangingPunct="1">
              <a:spcBef>
                <a:spcPts val="1200"/>
              </a:spcBef>
              <a:spcAft>
                <a:spcPts val="1200"/>
              </a:spcAft>
              <a:buFont typeface="Arial" charset="0"/>
              <a:buChar char="•"/>
            </a:pPr>
            <a:r>
              <a:rPr lang="es-ES" sz="4500" dirty="0">
                <a:solidFill>
                  <a:schemeClr val="tx2"/>
                </a:solidFill>
                <a:latin typeface="Gotham-Black"/>
                <a:ea typeface="Times Roman"/>
                <a:cs typeface="Times Roman"/>
                <a:sym typeface="Times Roman"/>
              </a:rPr>
              <a:t>CVOED (IMSS)</a:t>
            </a:r>
          </a:p>
          <a:p>
            <a:pPr marL="571500" indent="-571500" hangingPunct="1">
              <a:spcBef>
                <a:spcPts val="1200"/>
              </a:spcBef>
              <a:spcAft>
                <a:spcPts val="1200"/>
              </a:spcAft>
              <a:buFont typeface="Arial" charset="0"/>
              <a:buChar char="•"/>
            </a:pPr>
            <a:r>
              <a:rPr lang="es-ES" sz="4500" dirty="0">
                <a:solidFill>
                  <a:schemeClr val="tx2"/>
                </a:solidFill>
                <a:latin typeface="Gotham-Black"/>
                <a:ea typeface="Times Roman"/>
                <a:cs typeface="Times Roman"/>
                <a:sym typeface="Times Roman"/>
              </a:rPr>
              <a:t>ISSSTE</a:t>
            </a:r>
          </a:p>
          <a:p>
            <a:pPr marL="571500" indent="-571500" hangingPunct="1">
              <a:spcBef>
                <a:spcPts val="1200"/>
              </a:spcBef>
              <a:spcAft>
                <a:spcPts val="1200"/>
              </a:spcAft>
              <a:buFont typeface="Arial" charset="0"/>
              <a:buChar char="•"/>
            </a:pPr>
            <a:r>
              <a:rPr lang="es-ES" sz="4500" dirty="0">
                <a:solidFill>
                  <a:schemeClr val="tx2"/>
                </a:solidFill>
                <a:latin typeface="Gotham-Black"/>
                <a:ea typeface="Times Roman"/>
                <a:cs typeface="Times Roman"/>
                <a:sym typeface="Times Roman"/>
              </a:rPr>
              <a:t>INSTITUTOS NACIONALES</a:t>
            </a:r>
          </a:p>
        </p:txBody>
      </p:sp>
      <p:pic>
        <p:nvPicPr>
          <p:cNvPr id="18" name="Imagen 17">
            <a:extLst>
              <a:ext uri="{FF2B5EF4-FFF2-40B4-BE49-F238E27FC236}">
                <a16:creationId xmlns="" xmlns:a16="http://schemas.microsoft.com/office/drawing/2014/main" id="{F7856AA5-286C-4F63-8556-EBA3DE87FBC7}"/>
              </a:ext>
            </a:extLst>
          </p:cNvPr>
          <p:cNvPicPr>
            <a:picLocks noChangeAspect="1"/>
          </p:cNvPicPr>
          <p:nvPr/>
        </p:nvPicPr>
        <p:blipFill>
          <a:blip r:embed="rId4"/>
          <a:stretch>
            <a:fillRect/>
          </a:stretch>
        </p:blipFill>
        <p:spPr>
          <a:xfrm>
            <a:off x="7694175" y="4380354"/>
            <a:ext cx="7940218" cy="5098925"/>
          </a:xfrm>
          <a:prstGeom prst="rect">
            <a:avLst/>
          </a:prstGeom>
        </p:spPr>
      </p:pic>
      <p:pic>
        <p:nvPicPr>
          <p:cNvPr id="1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2910" y="3694532"/>
            <a:ext cx="4438713" cy="3236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96529" y="6992587"/>
            <a:ext cx="5506103" cy="2399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32331" y="9479279"/>
            <a:ext cx="6297974" cy="2634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244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logo_extendido.png" descr="logo_extendido.png"/>
          <p:cNvPicPr>
            <a:picLocks noChangeAspect="1"/>
          </p:cNvPicPr>
          <p:nvPr/>
        </p:nvPicPr>
        <p:blipFill>
          <a:blip r:embed="rId3"/>
          <a:stretch>
            <a:fillRect/>
          </a:stretch>
        </p:blipFill>
        <p:spPr>
          <a:xfrm>
            <a:off x="18532267" y="12113681"/>
            <a:ext cx="5583247" cy="1766412"/>
          </a:xfrm>
          <a:prstGeom prst="rect">
            <a:avLst/>
          </a:prstGeom>
          <a:ln w="12700">
            <a:miter lim="400000"/>
          </a:ln>
        </p:spPr>
      </p:pic>
      <p:sp>
        <p:nvSpPr>
          <p:cNvPr id="15" name="Quedan 1800 sitios en postes de 9 m. que aún no cuentan con altavoces y se tiene pensado cubrirlos."/>
          <p:cNvSpPr txBox="1">
            <a:spLocks/>
          </p:cNvSpPr>
          <p:nvPr/>
        </p:nvSpPr>
        <p:spPr>
          <a:xfrm>
            <a:off x="2646602" y="11144454"/>
            <a:ext cx="9779001" cy="209698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Autofit/>
          </a:bodyPr>
          <a:lstStyle>
            <a:lvl1pPr marL="0" marR="0" indent="0" algn="just" defTabSz="457200" rtl="0" latinLnBrk="0">
              <a:lnSpc>
                <a:spcPct val="100000"/>
              </a:lnSpc>
              <a:spcBef>
                <a:spcPts val="0"/>
              </a:spcBef>
              <a:spcAft>
                <a:spcPts val="0"/>
              </a:spcAft>
              <a:buClrTx/>
              <a:buSzTx/>
              <a:buFontTx/>
              <a:buNone/>
              <a:tabLst/>
              <a:defRPr sz="3800" b="0" i="0" u="none" strike="noStrike" cap="none" spc="0" baseline="0">
                <a:solidFill>
                  <a:srgbClr val="000000"/>
                </a:solidFill>
                <a:uFillTx/>
                <a:latin typeface="Gotham-Medium"/>
                <a:ea typeface="Gotham-Medium"/>
                <a:cs typeface="Gotham-Medium"/>
                <a:sym typeface="Gotham-Medium"/>
              </a:defRPr>
            </a:lvl1pPr>
            <a:lvl2pPr marL="0" marR="0" indent="4572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algn="ctr" hangingPunct="1"/>
            <a:endParaRPr lang="es-ES" sz="4400" b="1" dirty="0">
              <a:solidFill>
                <a:srgbClr val="972740"/>
              </a:solidFill>
              <a:latin typeface="Times Roman"/>
              <a:ea typeface="Times Roman"/>
              <a:cs typeface="Times Roman"/>
              <a:sym typeface="Times Roman"/>
            </a:endParaRPr>
          </a:p>
        </p:txBody>
      </p:sp>
      <p:sp>
        <p:nvSpPr>
          <p:cNvPr id="7"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377184" y="-1094998"/>
            <a:ext cx="19469451" cy="219710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7000" dirty="0">
                <a:solidFill>
                  <a:srgbClr val="972740"/>
                </a:solidFill>
                <a:ea typeface="Times Roman"/>
                <a:cs typeface="Times Roman"/>
              </a:rPr>
              <a:t>MEDIDAS DE FORTALECIMIENTO</a:t>
            </a:r>
            <a:endParaRPr lang="es-ES" sz="7000" dirty="0">
              <a:solidFill>
                <a:srgbClr val="972740"/>
              </a:solidFill>
              <a:latin typeface="Times Roman"/>
              <a:ea typeface="Times Roman"/>
              <a:cs typeface="Times Roman"/>
              <a:sym typeface="Times Roman"/>
            </a:endParaRPr>
          </a:p>
        </p:txBody>
      </p:sp>
      <p:sp>
        <p:nvSpPr>
          <p:cNvPr id="6"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377183" y="-288457"/>
            <a:ext cx="19469451" cy="219710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6000" dirty="0">
                <a:solidFill>
                  <a:srgbClr val="275B4E"/>
                </a:solidFill>
                <a:ea typeface="Times Roman"/>
                <a:cs typeface="Times Roman"/>
              </a:rPr>
              <a:t>INVERSIÓN EN INFRAESTRUCTURA</a:t>
            </a:r>
            <a:endParaRPr lang="es-ES" sz="6000" dirty="0">
              <a:solidFill>
                <a:srgbClr val="275B4E"/>
              </a:solidFill>
              <a:latin typeface="Times Roman"/>
              <a:ea typeface="Times Roman"/>
              <a:cs typeface="Times Roman"/>
              <a:sym typeface="Times Roman"/>
            </a:endParaRPr>
          </a:p>
        </p:txBody>
      </p:sp>
      <p:sp>
        <p:nvSpPr>
          <p:cNvPr id="8"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652746" y="5462422"/>
            <a:ext cx="7300815" cy="257229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algn="ctr" hangingPunct="1">
              <a:spcBef>
                <a:spcPts val="1200"/>
              </a:spcBef>
              <a:spcAft>
                <a:spcPts val="1200"/>
              </a:spcAft>
            </a:pPr>
            <a:r>
              <a:rPr lang="es-ES" sz="8000">
                <a:solidFill>
                  <a:schemeClr val="tx2"/>
                </a:solidFill>
              </a:rPr>
              <a:t>MÁS Y MEJOR EQUIPO</a:t>
            </a:r>
            <a:endParaRPr lang="es-ES" sz="8000" dirty="0">
              <a:solidFill>
                <a:schemeClr val="tx2"/>
              </a:solidFill>
              <a:latin typeface="Times Roman"/>
              <a:ea typeface="Times Roman"/>
              <a:cs typeface="Times Roman"/>
              <a:sym typeface="Times Roman"/>
            </a:endParaRPr>
          </a:p>
        </p:txBody>
      </p:sp>
      <p:grpSp>
        <p:nvGrpSpPr>
          <p:cNvPr id="9" name="Agrupar 8"/>
          <p:cNvGrpSpPr/>
          <p:nvPr/>
        </p:nvGrpSpPr>
        <p:grpSpPr>
          <a:xfrm>
            <a:off x="9311204" y="3137215"/>
            <a:ext cx="1098888" cy="1355981"/>
            <a:chOff x="520387" y="1191329"/>
            <a:chExt cx="290792" cy="339600"/>
          </a:xfrm>
        </p:grpSpPr>
        <p:sp>
          <p:nvSpPr>
            <p:cNvPr id="10" name="Triángulo">
              <a:extLst>
                <a:ext uri="{FF2B5EF4-FFF2-40B4-BE49-F238E27FC236}">
                  <a16:creationId xmlns="" xmlns:a16="http://schemas.microsoft.com/office/drawing/2014/main" id="{D7BCA3E0-73CC-C441-8726-050BF8FF34D4}"/>
                </a:ext>
              </a:extLst>
            </p:cNvPr>
            <p:cNvSpPr/>
            <p:nvPr/>
          </p:nvSpPr>
          <p:spPr>
            <a:xfrm rot="5400000">
              <a:off x="520388" y="1259478"/>
              <a:ext cx="271450" cy="2714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97274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1" name="Triángulo">
              <a:extLst>
                <a:ext uri="{FF2B5EF4-FFF2-40B4-BE49-F238E27FC236}">
                  <a16:creationId xmlns="" xmlns:a16="http://schemas.microsoft.com/office/drawing/2014/main" id="{87D6A465-EA53-4A4A-AA12-47BF10407456}"/>
                </a:ext>
              </a:extLst>
            </p:cNvPr>
            <p:cNvSpPr/>
            <p:nvPr/>
          </p:nvSpPr>
          <p:spPr>
            <a:xfrm rot="5400000">
              <a:off x="539729" y="1191328"/>
              <a:ext cx="271450" cy="2714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B7915B"/>
            </a:solidFill>
            <a:ln w="12700" cap="flat">
              <a:solidFill>
                <a:srgbClr val="B7915B"/>
              </a:solid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grpSp>
        <p:nvGrpSpPr>
          <p:cNvPr id="12" name="Agrupar 11"/>
          <p:cNvGrpSpPr/>
          <p:nvPr/>
        </p:nvGrpSpPr>
        <p:grpSpPr>
          <a:xfrm>
            <a:off x="9384294" y="6070577"/>
            <a:ext cx="1098888" cy="1355981"/>
            <a:chOff x="520387" y="1191329"/>
            <a:chExt cx="290792" cy="339600"/>
          </a:xfrm>
        </p:grpSpPr>
        <p:sp>
          <p:nvSpPr>
            <p:cNvPr id="13" name="Triángulo">
              <a:extLst>
                <a:ext uri="{FF2B5EF4-FFF2-40B4-BE49-F238E27FC236}">
                  <a16:creationId xmlns="" xmlns:a16="http://schemas.microsoft.com/office/drawing/2014/main" id="{D7BCA3E0-73CC-C441-8726-050BF8FF34D4}"/>
                </a:ext>
              </a:extLst>
            </p:cNvPr>
            <p:cNvSpPr/>
            <p:nvPr/>
          </p:nvSpPr>
          <p:spPr>
            <a:xfrm rot="5400000">
              <a:off x="520388" y="1259478"/>
              <a:ext cx="271450" cy="2714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97274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4" name="Triángulo">
              <a:extLst>
                <a:ext uri="{FF2B5EF4-FFF2-40B4-BE49-F238E27FC236}">
                  <a16:creationId xmlns="" xmlns:a16="http://schemas.microsoft.com/office/drawing/2014/main" id="{87D6A465-EA53-4A4A-AA12-47BF10407456}"/>
                </a:ext>
              </a:extLst>
            </p:cNvPr>
            <p:cNvSpPr/>
            <p:nvPr/>
          </p:nvSpPr>
          <p:spPr>
            <a:xfrm rot="5400000">
              <a:off x="539729" y="1191328"/>
              <a:ext cx="271450" cy="2714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B7915B"/>
            </a:solidFill>
            <a:ln w="12700" cap="flat">
              <a:solidFill>
                <a:srgbClr val="B7915B"/>
              </a:solid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grpSp>
        <p:nvGrpSpPr>
          <p:cNvPr id="16" name="Agrupar 15"/>
          <p:cNvGrpSpPr/>
          <p:nvPr/>
        </p:nvGrpSpPr>
        <p:grpSpPr>
          <a:xfrm>
            <a:off x="9469274" y="9276051"/>
            <a:ext cx="1098888" cy="1355981"/>
            <a:chOff x="520387" y="1191329"/>
            <a:chExt cx="290792" cy="339600"/>
          </a:xfrm>
        </p:grpSpPr>
        <p:sp>
          <p:nvSpPr>
            <p:cNvPr id="17" name="Triángulo">
              <a:extLst>
                <a:ext uri="{FF2B5EF4-FFF2-40B4-BE49-F238E27FC236}">
                  <a16:creationId xmlns="" xmlns:a16="http://schemas.microsoft.com/office/drawing/2014/main" id="{D7BCA3E0-73CC-C441-8726-050BF8FF34D4}"/>
                </a:ext>
              </a:extLst>
            </p:cNvPr>
            <p:cNvSpPr/>
            <p:nvPr/>
          </p:nvSpPr>
          <p:spPr>
            <a:xfrm rot="5400000">
              <a:off x="520388" y="1259478"/>
              <a:ext cx="271450" cy="2714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97274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8" name="Triángulo">
              <a:extLst>
                <a:ext uri="{FF2B5EF4-FFF2-40B4-BE49-F238E27FC236}">
                  <a16:creationId xmlns="" xmlns:a16="http://schemas.microsoft.com/office/drawing/2014/main" id="{87D6A465-EA53-4A4A-AA12-47BF10407456}"/>
                </a:ext>
              </a:extLst>
            </p:cNvPr>
            <p:cNvSpPr/>
            <p:nvPr/>
          </p:nvSpPr>
          <p:spPr>
            <a:xfrm rot="5400000">
              <a:off x="539729" y="1191328"/>
              <a:ext cx="271450" cy="2714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B7915B"/>
            </a:solidFill>
            <a:ln w="12700" cap="flat">
              <a:solidFill>
                <a:srgbClr val="B7915B"/>
              </a:solid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sp>
        <p:nvSpPr>
          <p:cNvPr id="19"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10898785" y="1588492"/>
            <a:ext cx="8038796" cy="249268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6000" b="0" dirty="0">
                <a:solidFill>
                  <a:schemeClr val="tx2"/>
                </a:solidFill>
              </a:rPr>
              <a:t>+ 25 Ambulancias</a:t>
            </a:r>
          </a:p>
        </p:txBody>
      </p:sp>
      <p:sp>
        <p:nvSpPr>
          <p:cNvPr id="20"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10898785" y="4533002"/>
            <a:ext cx="9886230" cy="249268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6000" b="0" dirty="0">
                <a:solidFill>
                  <a:schemeClr val="tx2"/>
                </a:solidFill>
              </a:rPr>
              <a:t>+ 50 </a:t>
            </a:r>
            <a:r>
              <a:rPr lang="es-ES" sz="6000" b="0" dirty="0" err="1">
                <a:solidFill>
                  <a:schemeClr val="tx2"/>
                </a:solidFill>
              </a:rPr>
              <a:t>Motoambulancias</a:t>
            </a:r>
            <a:endParaRPr lang="es-ES" sz="6000" b="0" dirty="0">
              <a:solidFill>
                <a:schemeClr val="tx2"/>
              </a:solidFill>
            </a:endParaRPr>
          </a:p>
        </p:txBody>
      </p:sp>
      <p:sp>
        <p:nvSpPr>
          <p:cNvPr id="21"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10898785" y="7663752"/>
            <a:ext cx="8633816" cy="485268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6000" b="0" dirty="0">
                <a:solidFill>
                  <a:schemeClr val="tx2"/>
                </a:solidFill>
              </a:rPr>
              <a:t>300 Terminales de radiocomunicación para sistema de despacho por datos</a:t>
            </a:r>
          </a:p>
        </p:txBody>
      </p:sp>
    </p:spTree>
    <p:extLst>
      <p:ext uri="{BB962C8B-B14F-4D97-AF65-F5344CB8AC3E}">
        <p14:creationId xmlns:p14="http://schemas.microsoft.com/office/powerpoint/2010/main" val="1067151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logo_extendido.png" descr="logo_extendido.png"/>
          <p:cNvPicPr>
            <a:picLocks noChangeAspect="1"/>
          </p:cNvPicPr>
          <p:nvPr/>
        </p:nvPicPr>
        <p:blipFill>
          <a:blip r:embed="rId3"/>
          <a:stretch>
            <a:fillRect/>
          </a:stretch>
        </p:blipFill>
        <p:spPr>
          <a:xfrm>
            <a:off x="18532267" y="12113681"/>
            <a:ext cx="5583247" cy="1766412"/>
          </a:xfrm>
          <a:prstGeom prst="rect">
            <a:avLst/>
          </a:prstGeom>
          <a:ln w="12700">
            <a:miter lim="400000"/>
          </a:ln>
        </p:spPr>
      </p:pic>
      <p:sp>
        <p:nvSpPr>
          <p:cNvPr id="15" name="Quedan 1800 sitios en postes de 9 m. que aún no cuentan con altavoces y se tiene pensado cubrirlos."/>
          <p:cNvSpPr txBox="1">
            <a:spLocks/>
          </p:cNvSpPr>
          <p:nvPr/>
        </p:nvSpPr>
        <p:spPr>
          <a:xfrm>
            <a:off x="2646602" y="11144454"/>
            <a:ext cx="9779001" cy="209698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Autofit/>
          </a:bodyPr>
          <a:lstStyle>
            <a:lvl1pPr marL="0" marR="0" indent="0" algn="just" defTabSz="457200" rtl="0" latinLnBrk="0">
              <a:lnSpc>
                <a:spcPct val="100000"/>
              </a:lnSpc>
              <a:spcBef>
                <a:spcPts val="0"/>
              </a:spcBef>
              <a:spcAft>
                <a:spcPts val="0"/>
              </a:spcAft>
              <a:buClrTx/>
              <a:buSzTx/>
              <a:buFontTx/>
              <a:buNone/>
              <a:tabLst/>
              <a:defRPr sz="3800" b="0" i="0" u="none" strike="noStrike" cap="none" spc="0" baseline="0">
                <a:solidFill>
                  <a:srgbClr val="000000"/>
                </a:solidFill>
                <a:uFillTx/>
                <a:latin typeface="Gotham-Medium"/>
                <a:ea typeface="Gotham-Medium"/>
                <a:cs typeface="Gotham-Medium"/>
                <a:sym typeface="Gotham-Medium"/>
              </a:defRPr>
            </a:lvl1pPr>
            <a:lvl2pPr marL="0" marR="0" indent="4572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algn="ctr" hangingPunct="1"/>
            <a:endParaRPr lang="es-ES" sz="4400" b="1" dirty="0">
              <a:solidFill>
                <a:srgbClr val="972740"/>
              </a:solidFill>
              <a:latin typeface="Times Roman"/>
              <a:ea typeface="Times Roman"/>
              <a:cs typeface="Times Roman"/>
              <a:sym typeface="Times Roman"/>
            </a:endParaRPr>
          </a:p>
        </p:txBody>
      </p:sp>
      <p:sp>
        <p:nvSpPr>
          <p:cNvPr id="7"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377184" y="-1165336"/>
            <a:ext cx="19469451" cy="219710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7000" dirty="0">
                <a:solidFill>
                  <a:srgbClr val="972740"/>
                </a:solidFill>
                <a:ea typeface="Times Roman"/>
                <a:cs typeface="Times Roman"/>
              </a:rPr>
              <a:t>MEDIDAS DE FORTALECIMIENTO</a:t>
            </a:r>
            <a:endParaRPr lang="es-ES" sz="7000" dirty="0">
              <a:solidFill>
                <a:srgbClr val="972740"/>
              </a:solidFill>
              <a:latin typeface="Times Roman"/>
              <a:ea typeface="Times Roman"/>
              <a:cs typeface="Times Roman"/>
              <a:sym typeface="Times Roman"/>
            </a:endParaRPr>
          </a:p>
        </p:txBody>
      </p:sp>
      <p:sp>
        <p:nvSpPr>
          <p:cNvPr id="6"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377183" y="-288457"/>
            <a:ext cx="19469451" cy="219710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6000" dirty="0">
                <a:solidFill>
                  <a:srgbClr val="275B4E"/>
                </a:solidFill>
                <a:ea typeface="Times Roman"/>
                <a:cs typeface="Times Roman"/>
              </a:rPr>
              <a:t>SUPERVISIÓN EXTERNA (C5)</a:t>
            </a:r>
            <a:endParaRPr lang="es-ES" sz="6000" dirty="0">
              <a:solidFill>
                <a:srgbClr val="275B4E"/>
              </a:solidFill>
              <a:latin typeface="Times Roman"/>
              <a:ea typeface="Times Roman"/>
              <a:cs typeface="Times Roman"/>
              <a:sym typeface="Times Roman"/>
            </a:endParaRPr>
          </a:p>
        </p:txBody>
      </p:sp>
      <p:graphicFrame>
        <p:nvGraphicFramePr>
          <p:cNvPr id="4" name="Diagrama 3">
            <a:extLst>
              <a:ext uri="{FF2B5EF4-FFF2-40B4-BE49-F238E27FC236}">
                <a16:creationId xmlns="" xmlns:a16="http://schemas.microsoft.com/office/drawing/2014/main" id="{4DCF4784-EFFC-4203-A5B6-8E1E428FD63A}"/>
              </a:ext>
            </a:extLst>
          </p:cNvPr>
          <p:cNvGraphicFramePr/>
          <p:nvPr>
            <p:extLst>
              <p:ext uri="{D42A27DB-BD31-4B8C-83A1-F6EECF244321}">
                <p14:modId xmlns:p14="http://schemas.microsoft.com/office/powerpoint/2010/main" val="2695719097"/>
              </p:ext>
            </p:extLst>
          </p:nvPr>
        </p:nvGraphicFramePr>
        <p:xfrm>
          <a:off x="3211443" y="1564520"/>
          <a:ext cx="17961113" cy="108373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971749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Quedan 1800 sitios en postes de 9 m. que aún no cuentan con altavoces y se tiene pensado cubrirlos."/>
          <p:cNvSpPr txBox="1">
            <a:spLocks/>
          </p:cNvSpPr>
          <p:nvPr/>
        </p:nvSpPr>
        <p:spPr>
          <a:xfrm>
            <a:off x="2646602" y="11144454"/>
            <a:ext cx="9779001" cy="209698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Autofit/>
          </a:bodyPr>
          <a:lstStyle>
            <a:lvl1pPr marL="0" marR="0" indent="0" algn="just" defTabSz="457200" rtl="0" latinLnBrk="0">
              <a:lnSpc>
                <a:spcPct val="100000"/>
              </a:lnSpc>
              <a:spcBef>
                <a:spcPts val="0"/>
              </a:spcBef>
              <a:spcAft>
                <a:spcPts val="0"/>
              </a:spcAft>
              <a:buClrTx/>
              <a:buSzTx/>
              <a:buFontTx/>
              <a:buNone/>
              <a:tabLst/>
              <a:defRPr sz="3800" b="0" i="0" u="none" strike="noStrike" cap="none" spc="0" baseline="0">
                <a:solidFill>
                  <a:srgbClr val="000000"/>
                </a:solidFill>
                <a:uFillTx/>
                <a:latin typeface="Gotham-Medium"/>
                <a:ea typeface="Gotham-Medium"/>
                <a:cs typeface="Gotham-Medium"/>
                <a:sym typeface="Gotham-Medium"/>
              </a:defRPr>
            </a:lvl1pPr>
            <a:lvl2pPr marL="0" marR="0" indent="4572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algn="ctr" hangingPunct="1"/>
            <a:endParaRPr lang="es-ES" sz="4400" b="1" dirty="0">
              <a:solidFill>
                <a:srgbClr val="972740"/>
              </a:solidFill>
              <a:latin typeface="Times Roman"/>
              <a:ea typeface="Times Roman"/>
              <a:cs typeface="Times Roman"/>
              <a:sym typeface="Times Roman"/>
            </a:endParaRPr>
          </a:p>
        </p:txBody>
      </p:sp>
      <p:sp>
        <p:nvSpPr>
          <p:cNvPr id="7"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377184" y="-1094998"/>
            <a:ext cx="19469451" cy="219710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7000" dirty="0">
                <a:solidFill>
                  <a:srgbClr val="972740"/>
                </a:solidFill>
                <a:ea typeface="Times Roman"/>
                <a:cs typeface="Times Roman"/>
              </a:rPr>
              <a:t>MEDIDAS DE FORTALECIMIENTO</a:t>
            </a:r>
            <a:endParaRPr lang="es-ES" sz="7000" dirty="0">
              <a:solidFill>
                <a:srgbClr val="972740"/>
              </a:solidFill>
              <a:latin typeface="Times Roman"/>
              <a:ea typeface="Times Roman"/>
              <a:cs typeface="Times Roman"/>
              <a:sym typeface="Times Roman"/>
            </a:endParaRPr>
          </a:p>
        </p:txBody>
      </p:sp>
      <p:sp>
        <p:nvSpPr>
          <p:cNvPr id="6"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377183" y="-306574"/>
            <a:ext cx="19469451" cy="219710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6000" dirty="0">
                <a:solidFill>
                  <a:srgbClr val="275B4E"/>
                </a:solidFill>
                <a:ea typeface="Times Roman"/>
                <a:cs typeface="Times Roman"/>
              </a:rPr>
              <a:t>RECURSOS HUMANOS </a:t>
            </a:r>
            <a:endParaRPr lang="es-ES" sz="6000" dirty="0">
              <a:solidFill>
                <a:srgbClr val="275B4E"/>
              </a:solidFill>
              <a:latin typeface="Times Roman"/>
              <a:ea typeface="Times Roman"/>
              <a:cs typeface="Times Roman"/>
              <a:sym typeface="Times Roman"/>
            </a:endParaRPr>
          </a:p>
        </p:txBody>
      </p:sp>
      <p:cxnSp>
        <p:nvCxnSpPr>
          <p:cNvPr id="8" name="Conector recto 7"/>
          <p:cNvCxnSpPr/>
          <p:nvPr/>
        </p:nvCxnSpPr>
        <p:spPr>
          <a:xfrm>
            <a:off x="11768544" y="2484157"/>
            <a:ext cx="0" cy="7828243"/>
          </a:xfrm>
          <a:prstGeom prst="line">
            <a:avLst/>
          </a:prstGeom>
          <a:noFill/>
          <a:ln w="57150" cap="flat">
            <a:solidFill>
              <a:srgbClr val="972740"/>
            </a:solidFill>
            <a:prstDash val="solid"/>
            <a:miter lim="400000"/>
          </a:ln>
          <a:effectLst/>
          <a:sp3d/>
        </p:spPr>
        <p:style>
          <a:lnRef idx="0">
            <a:scrgbClr r="0" g="0" b="0"/>
          </a:lnRef>
          <a:fillRef idx="0">
            <a:scrgbClr r="0" g="0" b="0"/>
          </a:fillRef>
          <a:effectRef idx="0">
            <a:scrgbClr r="0" g="0" b="0"/>
          </a:effectRef>
          <a:fontRef idx="none"/>
        </p:style>
      </p:cxnSp>
      <p:sp>
        <p:nvSpPr>
          <p:cNvPr id="9"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1450086" y="1865756"/>
            <a:ext cx="9559800" cy="109855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algn="ctr" hangingPunct="1">
              <a:spcBef>
                <a:spcPts val="1200"/>
              </a:spcBef>
              <a:spcAft>
                <a:spcPts val="1200"/>
              </a:spcAft>
            </a:pPr>
            <a:r>
              <a:rPr lang="es-ES" sz="4500" dirty="0">
                <a:solidFill>
                  <a:srgbClr val="B7915B"/>
                </a:solidFill>
              </a:rPr>
              <a:t>TRANSFERENCIA DE PERSONAL</a:t>
            </a:r>
            <a:endParaRPr lang="es-ES" sz="4500" dirty="0">
              <a:solidFill>
                <a:srgbClr val="B7915B"/>
              </a:solidFill>
              <a:latin typeface="Times Roman"/>
              <a:ea typeface="Times Roman"/>
              <a:cs typeface="Times Roman"/>
              <a:sym typeface="Times Roman"/>
            </a:endParaRPr>
          </a:p>
        </p:txBody>
      </p:sp>
      <p:sp>
        <p:nvSpPr>
          <p:cNvPr id="10"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13841321" y="1857147"/>
            <a:ext cx="7300815" cy="109855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algn="ctr" hangingPunct="1">
              <a:spcBef>
                <a:spcPts val="1200"/>
              </a:spcBef>
              <a:spcAft>
                <a:spcPts val="1200"/>
              </a:spcAft>
            </a:pPr>
            <a:r>
              <a:rPr lang="es-ES" sz="4500" dirty="0">
                <a:solidFill>
                  <a:srgbClr val="B7915B"/>
                </a:solidFill>
              </a:rPr>
              <a:t>VOLUNTARIOS</a:t>
            </a:r>
            <a:endParaRPr lang="es-ES" sz="4500" dirty="0">
              <a:solidFill>
                <a:srgbClr val="B7915B"/>
              </a:solidFill>
              <a:latin typeface="Times Roman"/>
              <a:ea typeface="Times Roman"/>
              <a:cs typeface="Times Roman"/>
              <a:sym typeface="Times Roman"/>
            </a:endParaRPr>
          </a:p>
        </p:txBody>
      </p:sp>
      <p:sp>
        <p:nvSpPr>
          <p:cNvPr id="11"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319237" y="68675"/>
            <a:ext cx="11398507" cy="978652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4000" dirty="0">
                <a:solidFill>
                  <a:schemeClr val="tx2"/>
                </a:solidFill>
              </a:rPr>
              <a:t>ERUM</a:t>
            </a:r>
          </a:p>
          <a:p>
            <a:pPr marL="685800" indent="-685800" hangingPunct="1">
              <a:spcBef>
                <a:spcPts val="1200"/>
              </a:spcBef>
              <a:spcAft>
                <a:spcPts val="1200"/>
              </a:spcAft>
              <a:buFont typeface="Arial" charset="0"/>
              <a:buChar char="•"/>
            </a:pPr>
            <a:r>
              <a:rPr lang="es-ES" sz="4000" b="0" dirty="0">
                <a:solidFill>
                  <a:schemeClr val="tx2"/>
                </a:solidFill>
              </a:rPr>
              <a:t>Convocatoria abierta a personal del Gobierno de la Ciudad para ser transferidos al ERUM</a:t>
            </a:r>
          </a:p>
          <a:p>
            <a:pPr marL="685800" indent="-685800" hangingPunct="1">
              <a:spcBef>
                <a:spcPts val="1200"/>
              </a:spcBef>
              <a:spcAft>
                <a:spcPts val="1200"/>
              </a:spcAft>
              <a:buFont typeface="Arial" charset="0"/>
              <a:buChar char="•"/>
            </a:pPr>
            <a:r>
              <a:rPr lang="es-ES" sz="4000" b="0" dirty="0">
                <a:solidFill>
                  <a:schemeClr val="tx2"/>
                </a:solidFill>
              </a:rPr>
              <a:t>Se realizará evaluación de habilidades y conocimientos</a:t>
            </a:r>
          </a:p>
          <a:p>
            <a:pPr marL="685800" indent="-685800" hangingPunct="1">
              <a:spcBef>
                <a:spcPts val="1200"/>
              </a:spcBef>
              <a:spcAft>
                <a:spcPts val="1200"/>
              </a:spcAft>
              <a:buFont typeface="Arial" charset="0"/>
              <a:buChar char="•"/>
            </a:pPr>
            <a:r>
              <a:rPr lang="es-ES" sz="4000" b="0" dirty="0">
                <a:solidFill>
                  <a:schemeClr val="tx2"/>
                </a:solidFill>
              </a:rPr>
              <a:t>Tendrán Capacitación según aptitudes y certificación (30 y 150 días)</a:t>
            </a:r>
          </a:p>
          <a:p>
            <a:pPr marL="685800" indent="-685800" hangingPunct="1">
              <a:spcBef>
                <a:spcPts val="1200"/>
              </a:spcBef>
              <a:spcAft>
                <a:spcPts val="1200"/>
              </a:spcAft>
              <a:buFont typeface="Arial" charset="0"/>
              <a:buChar char="•"/>
            </a:pPr>
            <a:r>
              <a:rPr lang="es-ES" sz="4000" b="0" dirty="0">
                <a:solidFill>
                  <a:schemeClr val="tx2"/>
                </a:solidFill>
              </a:rPr>
              <a:t>Operarán acompañados de personal con experiencia</a:t>
            </a:r>
          </a:p>
        </p:txBody>
      </p:sp>
      <p:sp>
        <p:nvSpPr>
          <p:cNvPr id="12" name="2 Rectángulo redondeado"/>
          <p:cNvSpPr/>
          <p:nvPr/>
        </p:nvSpPr>
        <p:spPr>
          <a:xfrm>
            <a:off x="6280786" y="11505928"/>
            <a:ext cx="10975517" cy="1287064"/>
          </a:xfrm>
          <a:prstGeom prst="roundRect">
            <a:avLst/>
          </a:prstGeom>
          <a:solidFill>
            <a:srgbClr val="972740"/>
          </a:solidFill>
          <a:ln>
            <a:solidFill>
              <a:srgbClr val="972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dirty="0"/>
              <a:t>aph.cdmx.gob.mx</a:t>
            </a:r>
          </a:p>
          <a:p>
            <a:pPr algn="ctr"/>
            <a:r>
              <a:rPr lang="es-MX" sz="4800" dirty="0"/>
              <a:t>(55)50363301</a:t>
            </a:r>
          </a:p>
        </p:txBody>
      </p:sp>
      <p:sp>
        <p:nvSpPr>
          <p:cNvPr id="13"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12717003" y="791977"/>
            <a:ext cx="11398507" cy="978652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4000" dirty="0">
                <a:solidFill>
                  <a:schemeClr val="tx2"/>
                </a:solidFill>
              </a:rPr>
              <a:t>SEDESA</a:t>
            </a:r>
          </a:p>
          <a:p>
            <a:pPr marL="685800" indent="-685800" hangingPunct="1">
              <a:spcBef>
                <a:spcPts val="1200"/>
              </a:spcBef>
              <a:spcAft>
                <a:spcPts val="1200"/>
              </a:spcAft>
              <a:buFont typeface="Arial" charset="0"/>
              <a:buChar char="•"/>
            </a:pPr>
            <a:r>
              <a:rPr lang="es-ES" sz="4000" b="0" dirty="0">
                <a:solidFill>
                  <a:schemeClr val="tx2"/>
                </a:solidFill>
              </a:rPr>
              <a:t>Convocatoria abierta a voluntariado para formar parte del modelo de APH del CRUM</a:t>
            </a:r>
          </a:p>
          <a:p>
            <a:pPr marL="685800" indent="-685800" hangingPunct="1">
              <a:spcBef>
                <a:spcPts val="1200"/>
              </a:spcBef>
              <a:spcAft>
                <a:spcPts val="1200"/>
              </a:spcAft>
              <a:buFont typeface="Arial" charset="0"/>
              <a:buChar char="•"/>
            </a:pPr>
            <a:r>
              <a:rPr lang="es-ES" sz="4000" b="0" dirty="0">
                <a:solidFill>
                  <a:schemeClr val="tx2"/>
                </a:solidFill>
              </a:rPr>
              <a:t>Personas entre 18 y 40 años</a:t>
            </a:r>
          </a:p>
          <a:p>
            <a:pPr marL="685800" indent="-685800" hangingPunct="1">
              <a:spcBef>
                <a:spcPts val="1200"/>
              </a:spcBef>
              <a:spcAft>
                <a:spcPts val="1200"/>
              </a:spcAft>
              <a:buFont typeface="Arial" charset="0"/>
              <a:buChar char="•"/>
            </a:pPr>
            <a:r>
              <a:rPr lang="es-ES" sz="4000" b="0" dirty="0">
                <a:solidFill>
                  <a:schemeClr val="tx2"/>
                </a:solidFill>
              </a:rPr>
              <a:t>Se realizará evaluación de conocimientos y habilidades </a:t>
            </a:r>
          </a:p>
          <a:p>
            <a:pPr marL="685800" indent="-685800" hangingPunct="1">
              <a:spcBef>
                <a:spcPts val="1200"/>
              </a:spcBef>
              <a:spcAft>
                <a:spcPts val="1200"/>
              </a:spcAft>
              <a:buFont typeface="Arial" charset="0"/>
              <a:buChar char="•"/>
            </a:pPr>
            <a:r>
              <a:rPr lang="es-ES" sz="4000" b="0" dirty="0">
                <a:solidFill>
                  <a:schemeClr val="tx2"/>
                </a:solidFill>
              </a:rPr>
              <a:t>Tendrán Capacitación según aptitudes y certificación (30 y 150 días)</a:t>
            </a:r>
          </a:p>
          <a:p>
            <a:pPr marL="685800" indent="-685800" hangingPunct="1">
              <a:spcBef>
                <a:spcPts val="1200"/>
              </a:spcBef>
              <a:spcAft>
                <a:spcPts val="1200"/>
              </a:spcAft>
              <a:buFont typeface="Arial" charset="0"/>
              <a:buChar char="•"/>
            </a:pPr>
            <a:r>
              <a:rPr lang="es-ES" sz="4000" b="0" dirty="0">
                <a:solidFill>
                  <a:schemeClr val="tx2"/>
                </a:solidFill>
              </a:rPr>
              <a:t>Operarán acompañados de personal con experiencia</a:t>
            </a:r>
          </a:p>
        </p:txBody>
      </p:sp>
      <p:sp>
        <p:nvSpPr>
          <p:cNvPr id="16"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8456864" y="8929964"/>
            <a:ext cx="9119936" cy="249268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4500" b="0" dirty="0">
                <a:solidFill>
                  <a:schemeClr val="tx2"/>
                </a:solidFill>
              </a:rPr>
              <a:t>Captación de solicitudes:</a:t>
            </a:r>
          </a:p>
        </p:txBody>
      </p:sp>
      <p:pic>
        <p:nvPicPr>
          <p:cNvPr id="17" name="logo_extendido.png" descr="logo_extendido.png"/>
          <p:cNvPicPr>
            <a:picLocks noChangeAspect="1"/>
          </p:cNvPicPr>
          <p:nvPr/>
        </p:nvPicPr>
        <p:blipFill>
          <a:blip r:embed="rId3"/>
          <a:stretch>
            <a:fillRect/>
          </a:stretch>
        </p:blipFill>
        <p:spPr>
          <a:xfrm>
            <a:off x="18735467" y="12113681"/>
            <a:ext cx="5583247" cy="1766412"/>
          </a:xfrm>
          <a:prstGeom prst="rect">
            <a:avLst/>
          </a:prstGeom>
          <a:ln w="12700">
            <a:miter lim="400000"/>
          </a:ln>
        </p:spPr>
      </p:pic>
    </p:spTree>
    <p:extLst>
      <p:ext uri="{BB962C8B-B14F-4D97-AF65-F5344CB8AC3E}">
        <p14:creationId xmlns:p14="http://schemas.microsoft.com/office/powerpoint/2010/main" val="1561145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Quedan 1800 sitios en postes de 9 m. que aún no cuentan con altavoces y se tiene pensado cubrirlos."/>
          <p:cNvSpPr txBox="1">
            <a:spLocks/>
          </p:cNvSpPr>
          <p:nvPr/>
        </p:nvSpPr>
        <p:spPr>
          <a:xfrm>
            <a:off x="2646602" y="11144454"/>
            <a:ext cx="9779001" cy="209698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Autofit/>
          </a:bodyPr>
          <a:lstStyle>
            <a:lvl1pPr marL="0" marR="0" indent="0" algn="just" defTabSz="457200" rtl="0" latinLnBrk="0">
              <a:lnSpc>
                <a:spcPct val="100000"/>
              </a:lnSpc>
              <a:spcBef>
                <a:spcPts val="0"/>
              </a:spcBef>
              <a:spcAft>
                <a:spcPts val="0"/>
              </a:spcAft>
              <a:buClrTx/>
              <a:buSzTx/>
              <a:buFontTx/>
              <a:buNone/>
              <a:tabLst/>
              <a:defRPr sz="3800" b="0" i="0" u="none" strike="noStrike" cap="none" spc="0" baseline="0">
                <a:solidFill>
                  <a:srgbClr val="000000"/>
                </a:solidFill>
                <a:uFillTx/>
                <a:latin typeface="Gotham-Medium"/>
                <a:ea typeface="Gotham-Medium"/>
                <a:cs typeface="Gotham-Medium"/>
                <a:sym typeface="Gotham-Medium"/>
              </a:defRPr>
            </a:lvl1pPr>
            <a:lvl2pPr marL="0" marR="0" indent="4572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algn="ctr" hangingPunct="1"/>
            <a:endParaRPr lang="es-ES" sz="4400" b="1" dirty="0">
              <a:solidFill>
                <a:srgbClr val="972740"/>
              </a:solidFill>
              <a:latin typeface="Times Roman"/>
              <a:ea typeface="Times Roman"/>
              <a:cs typeface="Times Roman"/>
              <a:sym typeface="Times Roman"/>
            </a:endParaRPr>
          </a:p>
        </p:txBody>
      </p:sp>
      <p:sp>
        <p:nvSpPr>
          <p:cNvPr id="7"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377184" y="-1094998"/>
            <a:ext cx="19469451" cy="219710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7000" dirty="0">
                <a:solidFill>
                  <a:srgbClr val="972740"/>
                </a:solidFill>
                <a:ea typeface="Times Roman"/>
                <a:cs typeface="Times Roman"/>
              </a:rPr>
              <a:t>MEDIDAS DE FORTALECIMIENTO</a:t>
            </a:r>
            <a:endParaRPr lang="es-ES" sz="7000" dirty="0">
              <a:solidFill>
                <a:srgbClr val="972740"/>
              </a:solidFill>
              <a:latin typeface="Times Roman"/>
              <a:ea typeface="Times Roman"/>
              <a:cs typeface="Times Roman"/>
              <a:sym typeface="Times Roman"/>
            </a:endParaRPr>
          </a:p>
        </p:txBody>
      </p:sp>
      <p:sp>
        <p:nvSpPr>
          <p:cNvPr id="6"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377183" y="-306574"/>
            <a:ext cx="19469451" cy="219710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6000" dirty="0">
                <a:solidFill>
                  <a:srgbClr val="275B4E"/>
                </a:solidFill>
                <a:ea typeface="Times Roman"/>
                <a:cs typeface="Times Roman"/>
              </a:rPr>
              <a:t>Capacitación </a:t>
            </a:r>
            <a:endParaRPr lang="es-ES" sz="6000" dirty="0">
              <a:solidFill>
                <a:srgbClr val="275B4E"/>
              </a:solidFill>
              <a:latin typeface="Times Roman"/>
              <a:ea typeface="Times Roman"/>
              <a:cs typeface="Times Roman"/>
              <a:sym typeface="Times Roman"/>
            </a:endParaRPr>
          </a:p>
        </p:txBody>
      </p:sp>
      <p:cxnSp>
        <p:nvCxnSpPr>
          <p:cNvPr id="8" name="Conector recto 7"/>
          <p:cNvCxnSpPr/>
          <p:nvPr/>
        </p:nvCxnSpPr>
        <p:spPr>
          <a:xfrm>
            <a:off x="11768544" y="2484157"/>
            <a:ext cx="0" cy="7828243"/>
          </a:xfrm>
          <a:prstGeom prst="line">
            <a:avLst/>
          </a:prstGeom>
          <a:noFill/>
          <a:ln w="57150" cap="flat">
            <a:solidFill>
              <a:srgbClr val="972740"/>
            </a:solidFill>
            <a:prstDash val="solid"/>
            <a:miter lim="400000"/>
          </a:ln>
          <a:effectLst/>
          <a:sp3d/>
        </p:spPr>
        <p:style>
          <a:lnRef idx="0">
            <a:scrgbClr r="0" g="0" b="0"/>
          </a:lnRef>
          <a:fillRef idx="0">
            <a:scrgbClr r="0" g="0" b="0"/>
          </a:fillRef>
          <a:effectRef idx="0">
            <a:scrgbClr r="0" g="0" b="0"/>
          </a:effectRef>
          <a:fontRef idx="none"/>
        </p:style>
      </p:cxnSp>
      <p:sp>
        <p:nvSpPr>
          <p:cNvPr id="9"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1450086" y="1347596"/>
            <a:ext cx="9559800" cy="109855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algn="ctr" hangingPunct="1">
              <a:spcBef>
                <a:spcPts val="1200"/>
              </a:spcBef>
              <a:spcAft>
                <a:spcPts val="1200"/>
              </a:spcAft>
            </a:pPr>
            <a:r>
              <a:rPr lang="es-ES" sz="4500" dirty="0">
                <a:solidFill>
                  <a:srgbClr val="B7915B"/>
                </a:solidFill>
              </a:rPr>
              <a:t>Con conocimientos previos</a:t>
            </a:r>
            <a:endParaRPr lang="es-ES" sz="4500" dirty="0">
              <a:solidFill>
                <a:srgbClr val="B7915B"/>
              </a:solidFill>
              <a:latin typeface="Times Roman"/>
              <a:ea typeface="Times Roman"/>
              <a:cs typeface="Times Roman"/>
              <a:sym typeface="Times Roman"/>
            </a:endParaRPr>
          </a:p>
        </p:txBody>
      </p:sp>
      <p:sp>
        <p:nvSpPr>
          <p:cNvPr id="10"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13841321" y="1359307"/>
            <a:ext cx="7300815" cy="109855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algn="ctr" hangingPunct="1">
              <a:spcBef>
                <a:spcPts val="1200"/>
              </a:spcBef>
              <a:spcAft>
                <a:spcPts val="1200"/>
              </a:spcAft>
            </a:pPr>
            <a:r>
              <a:rPr lang="es-ES" sz="4500" dirty="0">
                <a:solidFill>
                  <a:srgbClr val="B7915B"/>
                </a:solidFill>
              </a:rPr>
              <a:t>Sin conocimientos previos</a:t>
            </a:r>
            <a:endParaRPr lang="es-ES" sz="4500" dirty="0">
              <a:solidFill>
                <a:srgbClr val="B7915B"/>
              </a:solidFill>
              <a:latin typeface="Times Roman"/>
              <a:ea typeface="Times Roman"/>
              <a:cs typeface="Times Roman"/>
              <a:sym typeface="Times Roman"/>
            </a:endParaRPr>
          </a:p>
        </p:txBody>
      </p:sp>
      <p:pic>
        <p:nvPicPr>
          <p:cNvPr id="17" name="logo_extendido.png" descr="logo_extendido.png"/>
          <p:cNvPicPr>
            <a:picLocks noChangeAspect="1"/>
          </p:cNvPicPr>
          <p:nvPr/>
        </p:nvPicPr>
        <p:blipFill>
          <a:blip r:embed="rId3"/>
          <a:stretch>
            <a:fillRect/>
          </a:stretch>
        </p:blipFill>
        <p:spPr>
          <a:xfrm>
            <a:off x="18735467" y="12113681"/>
            <a:ext cx="5583247" cy="1766412"/>
          </a:xfrm>
          <a:prstGeom prst="rect">
            <a:avLst/>
          </a:prstGeom>
          <a:ln w="12700">
            <a:miter lim="400000"/>
          </a:ln>
        </p:spPr>
      </p:pic>
      <p:graphicFrame>
        <p:nvGraphicFramePr>
          <p:cNvPr id="3" name="Tabla 2">
            <a:extLst>
              <a:ext uri="{FF2B5EF4-FFF2-40B4-BE49-F238E27FC236}">
                <a16:creationId xmlns="" xmlns:a16="http://schemas.microsoft.com/office/drawing/2014/main" id="{56008D5D-8B49-414F-BE30-E4D4952D2B8D}"/>
              </a:ext>
            </a:extLst>
          </p:cNvPr>
          <p:cNvGraphicFramePr>
            <a:graphicFrameLocks noGrp="1"/>
          </p:cNvGraphicFramePr>
          <p:nvPr>
            <p:extLst>
              <p:ext uri="{D42A27DB-BD31-4B8C-83A1-F6EECF244321}">
                <p14:modId xmlns:p14="http://schemas.microsoft.com/office/powerpoint/2010/main" val="400214726"/>
              </p:ext>
            </p:extLst>
          </p:nvPr>
        </p:nvGraphicFramePr>
        <p:xfrm>
          <a:off x="223522" y="2641600"/>
          <a:ext cx="11297918" cy="10451643"/>
        </p:xfrm>
        <a:graphic>
          <a:graphicData uri="http://schemas.openxmlformats.org/drawingml/2006/table">
            <a:tbl>
              <a:tblPr firstRow="1" firstCol="1" bandRow="1">
                <a:tableStyleId>{5940675A-B579-460E-94D1-54222C63F5DA}</a:tableStyleId>
              </a:tblPr>
              <a:tblGrid>
                <a:gridCol w="3797721">
                  <a:extLst>
                    <a:ext uri="{9D8B030D-6E8A-4147-A177-3AD203B41FA5}">
                      <a16:colId xmlns="" xmlns:a16="http://schemas.microsoft.com/office/drawing/2014/main" val="3999261355"/>
                    </a:ext>
                  </a:extLst>
                </a:gridCol>
                <a:gridCol w="5992222">
                  <a:extLst>
                    <a:ext uri="{9D8B030D-6E8A-4147-A177-3AD203B41FA5}">
                      <a16:colId xmlns="" xmlns:a16="http://schemas.microsoft.com/office/drawing/2014/main" val="3464839380"/>
                    </a:ext>
                  </a:extLst>
                </a:gridCol>
                <a:gridCol w="1507975">
                  <a:extLst>
                    <a:ext uri="{9D8B030D-6E8A-4147-A177-3AD203B41FA5}">
                      <a16:colId xmlns="" xmlns:a16="http://schemas.microsoft.com/office/drawing/2014/main" val="3731288813"/>
                    </a:ext>
                  </a:extLst>
                </a:gridCol>
              </a:tblGrid>
              <a:tr h="629789">
                <a:tc>
                  <a:txBody>
                    <a:bodyPr/>
                    <a:lstStyle/>
                    <a:p>
                      <a:pPr algn="ctr"/>
                      <a:r>
                        <a:rPr lang="es-MX" sz="2000" b="1" dirty="0">
                          <a:effectLst/>
                        </a:rPr>
                        <a:t>MODULO</a:t>
                      </a:r>
                      <a:endParaRPr lang="es-MX"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95" marR="39695" marT="0" marB="0" anchor="ctr"/>
                </a:tc>
                <a:tc>
                  <a:txBody>
                    <a:bodyPr/>
                    <a:lstStyle/>
                    <a:p>
                      <a:pPr algn="ctr"/>
                      <a:r>
                        <a:rPr lang="es-MX" sz="2000" b="1" dirty="0">
                          <a:effectLst/>
                        </a:rPr>
                        <a:t>TEMA</a:t>
                      </a:r>
                      <a:endParaRPr lang="es-MX"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95" marR="39695" marT="0" marB="0" anchor="ctr"/>
                </a:tc>
                <a:tc>
                  <a:txBody>
                    <a:bodyPr/>
                    <a:lstStyle/>
                    <a:p>
                      <a:pPr algn="ctr"/>
                      <a:r>
                        <a:rPr lang="es-MX" sz="2000" b="1" dirty="0">
                          <a:effectLst/>
                        </a:rPr>
                        <a:t>HORAS</a:t>
                      </a:r>
                      <a:endParaRPr lang="es-MX"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95" marR="39695" marT="0" marB="0" anchor="ctr"/>
                </a:tc>
                <a:extLst>
                  <a:ext uri="{0D108BD9-81ED-4DB2-BD59-A6C34878D82A}">
                    <a16:rowId xmlns="" xmlns:a16="http://schemas.microsoft.com/office/drawing/2014/main" val="2877744064"/>
                  </a:ext>
                </a:extLst>
              </a:tr>
              <a:tr h="1763412">
                <a:tc>
                  <a:txBody>
                    <a:bodyPr/>
                    <a:lstStyle/>
                    <a:p>
                      <a:pPr algn="ctr"/>
                      <a:r>
                        <a:rPr lang="es-MX" sz="2000" b="1" dirty="0">
                          <a:effectLst/>
                        </a:rPr>
                        <a:t>I</a:t>
                      </a:r>
                      <a:endParaRPr lang="es-MX"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95" marR="39695" marT="0" marB="0" anchor="ctr"/>
                </a:tc>
                <a:tc>
                  <a:txBody>
                    <a:bodyPr/>
                    <a:lstStyle/>
                    <a:p>
                      <a:pPr algn="l"/>
                      <a:r>
                        <a:rPr lang="es-MX" sz="2000" b="1" dirty="0">
                          <a:effectLst/>
                        </a:rPr>
                        <a:t>Electrocardiografía y Urgencias Cardiacas</a:t>
                      </a:r>
                    </a:p>
                    <a:p>
                      <a:pPr marL="342900" lvl="0" indent="-342900" algn="l">
                        <a:buFont typeface="Arial" panose="020B0604020202020204" pitchFamily="34" charset="0"/>
                        <a:buChar char="-"/>
                      </a:pPr>
                      <a:r>
                        <a:rPr lang="es-MX" sz="2000" b="1" dirty="0">
                          <a:effectLst/>
                        </a:rPr>
                        <a:t>Interpretación de ECG</a:t>
                      </a:r>
                    </a:p>
                    <a:p>
                      <a:pPr marL="342900" lvl="0" indent="-342900" algn="l">
                        <a:buFont typeface="Arial" panose="020B0604020202020204" pitchFamily="34" charset="0"/>
                        <a:buChar char="-"/>
                      </a:pPr>
                      <a:r>
                        <a:rPr lang="es-MX" sz="2000" b="1" dirty="0">
                          <a:effectLst/>
                        </a:rPr>
                        <a:t>Paro cardio respiratorio</a:t>
                      </a:r>
                    </a:p>
                    <a:p>
                      <a:pPr marL="342900" lvl="0" indent="-342900" algn="l">
                        <a:buFont typeface="Arial" panose="020B0604020202020204" pitchFamily="34" charset="0"/>
                        <a:buChar char="-"/>
                      </a:pPr>
                      <a:r>
                        <a:rPr lang="es-MX" sz="2000" b="1" dirty="0">
                          <a:effectLst/>
                        </a:rPr>
                        <a:t>Guías AHA</a:t>
                      </a:r>
                    </a:p>
                    <a:p>
                      <a:pPr marL="342900" lvl="0" indent="-342900" algn="l">
                        <a:buFont typeface="Arial" panose="020B0604020202020204" pitchFamily="34" charset="0"/>
                        <a:buChar char="-"/>
                      </a:pPr>
                      <a:r>
                        <a:rPr lang="es-MX" sz="2000" b="1" dirty="0">
                          <a:effectLst/>
                        </a:rPr>
                        <a:t>Desfibrilación</a:t>
                      </a:r>
                    </a:p>
                    <a:p>
                      <a:pPr marL="342900" lvl="0" indent="-342900" algn="l">
                        <a:buFont typeface="Arial" panose="020B0604020202020204" pitchFamily="34" charset="0"/>
                        <a:buChar char="-"/>
                      </a:pPr>
                      <a:r>
                        <a:rPr lang="es-MX" sz="2000" b="1" dirty="0">
                          <a:effectLst/>
                        </a:rPr>
                        <a:t>Manejo de la vía aérea</a:t>
                      </a:r>
                    </a:p>
                    <a:p>
                      <a:pPr algn="l"/>
                      <a:r>
                        <a:rPr lang="es-MX" sz="2000" b="1" dirty="0">
                          <a:effectLst/>
                        </a:rPr>
                        <a:t> </a:t>
                      </a:r>
                      <a:endParaRPr lang="es-MX"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95" marR="39695" marT="0" marB="0"/>
                </a:tc>
                <a:tc>
                  <a:txBody>
                    <a:bodyPr/>
                    <a:lstStyle/>
                    <a:p>
                      <a:pPr algn="ctr"/>
                      <a:r>
                        <a:rPr lang="es-MX" sz="2000" b="1" dirty="0">
                          <a:effectLst/>
                        </a:rPr>
                        <a:t>9</a:t>
                      </a:r>
                      <a:endParaRPr lang="es-MX"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95" marR="39695" marT="0" marB="0" anchor="ctr"/>
                </a:tc>
                <a:extLst>
                  <a:ext uri="{0D108BD9-81ED-4DB2-BD59-A6C34878D82A}">
                    <a16:rowId xmlns="" xmlns:a16="http://schemas.microsoft.com/office/drawing/2014/main" val="2190454523"/>
                  </a:ext>
                </a:extLst>
              </a:tr>
              <a:tr h="1511495">
                <a:tc>
                  <a:txBody>
                    <a:bodyPr/>
                    <a:lstStyle/>
                    <a:p>
                      <a:pPr algn="ctr"/>
                      <a:r>
                        <a:rPr lang="es-MX" sz="2000" b="1" dirty="0">
                          <a:effectLst/>
                        </a:rPr>
                        <a:t>II</a:t>
                      </a:r>
                      <a:endParaRPr lang="es-MX"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95" marR="39695" marT="0" marB="0" anchor="ctr"/>
                </a:tc>
                <a:tc>
                  <a:txBody>
                    <a:bodyPr/>
                    <a:lstStyle/>
                    <a:p>
                      <a:pPr algn="l"/>
                      <a:r>
                        <a:rPr lang="es-MX" sz="2000" b="1" dirty="0">
                          <a:effectLst/>
                        </a:rPr>
                        <a:t>Urgencias Médicas</a:t>
                      </a:r>
                    </a:p>
                    <a:p>
                      <a:pPr marL="342900" lvl="0" indent="-342900" algn="l">
                        <a:buFont typeface="Arial" panose="020B0604020202020204" pitchFamily="34" charset="0"/>
                        <a:buChar char="-"/>
                      </a:pPr>
                      <a:r>
                        <a:rPr lang="es-MX" sz="2000" b="1" dirty="0">
                          <a:effectLst/>
                        </a:rPr>
                        <a:t>Farmacología de urgencia</a:t>
                      </a:r>
                    </a:p>
                    <a:p>
                      <a:pPr marL="342900" lvl="0" indent="-342900" algn="l">
                        <a:buFont typeface="Arial" panose="020B0604020202020204" pitchFamily="34" charset="0"/>
                        <a:buChar char="-"/>
                      </a:pPr>
                      <a:r>
                        <a:rPr lang="es-MX" sz="2000" b="1" dirty="0">
                          <a:effectLst/>
                        </a:rPr>
                        <a:t>Síndrome coronario agudo</a:t>
                      </a:r>
                    </a:p>
                    <a:p>
                      <a:pPr marL="342900" lvl="0" indent="-342900" algn="l">
                        <a:buFont typeface="Arial" panose="020B0604020202020204" pitchFamily="34" charset="0"/>
                        <a:buChar char="-"/>
                      </a:pPr>
                      <a:r>
                        <a:rPr lang="es-MX" sz="2000" b="1" dirty="0">
                          <a:effectLst/>
                        </a:rPr>
                        <a:t>Urgencias metabólicas</a:t>
                      </a:r>
                    </a:p>
                    <a:p>
                      <a:pPr marL="342900" lvl="0" indent="-342900" algn="l">
                        <a:buFont typeface="Arial" panose="020B0604020202020204" pitchFamily="34" charset="0"/>
                        <a:buChar char="-"/>
                      </a:pPr>
                      <a:r>
                        <a:rPr lang="es-MX" sz="2000" b="1" dirty="0">
                          <a:effectLst/>
                        </a:rPr>
                        <a:t>EVC</a:t>
                      </a:r>
                      <a:endParaRPr lang="es-MX"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95" marR="39695" marT="0" marB="0"/>
                </a:tc>
                <a:tc>
                  <a:txBody>
                    <a:bodyPr/>
                    <a:lstStyle/>
                    <a:p>
                      <a:pPr algn="ctr"/>
                      <a:r>
                        <a:rPr lang="es-MX" sz="2000" b="1" dirty="0">
                          <a:effectLst/>
                        </a:rPr>
                        <a:t>9</a:t>
                      </a:r>
                      <a:endParaRPr lang="es-MX"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95" marR="39695" marT="0" marB="0" anchor="ctr"/>
                </a:tc>
                <a:extLst>
                  <a:ext uri="{0D108BD9-81ED-4DB2-BD59-A6C34878D82A}">
                    <a16:rowId xmlns="" xmlns:a16="http://schemas.microsoft.com/office/drawing/2014/main" val="183834827"/>
                  </a:ext>
                </a:extLst>
              </a:tr>
              <a:tr h="1889369">
                <a:tc>
                  <a:txBody>
                    <a:bodyPr/>
                    <a:lstStyle/>
                    <a:p>
                      <a:pPr algn="ctr"/>
                      <a:r>
                        <a:rPr lang="es-MX" sz="2000" b="1" dirty="0">
                          <a:effectLst/>
                        </a:rPr>
                        <a:t>III</a:t>
                      </a:r>
                      <a:endParaRPr lang="es-MX"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95" marR="39695" marT="0" marB="0" anchor="ctr"/>
                </a:tc>
                <a:tc>
                  <a:txBody>
                    <a:bodyPr/>
                    <a:lstStyle/>
                    <a:p>
                      <a:pPr algn="l"/>
                      <a:r>
                        <a:rPr lang="es-MX" sz="2000" b="1" dirty="0">
                          <a:effectLst/>
                        </a:rPr>
                        <a:t>Urgencias en Traumatología</a:t>
                      </a:r>
                    </a:p>
                    <a:p>
                      <a:pPr marL="342900" lvl="0" indent="-342900" algn="l">
                        <a:buFont typeface="Arial" panose="020B0604020202020204" pitchFamily="34" charset="0"/>
                        <a:buChar char="-"/>
                      </a:pPr>
                      <a:r>
                        <a:rPr lang="es-MX" sz="2000" b="1" dirty="0">
                          <a:effectLst/>
                        </a:rPr>
                        <a:t>Shock</a:t>
                      </a:r>
                    </a:p>
                    <a:p>
                      <a:pPr marL="342900" lvl="0" indent="-342900" algn="l">
                        <a:buFont typeface="Arial" panose="020B0604020202020204" pitchFamily="34" charset="0"/>
                        <a:buChar char="-"/>
                      </a:pPr>
                      <a:r>
                        <a:rPr lang="es-MX" sz="2000" b="1" dirty="0">
                          <a:effectLst/>
                        </a:rPr>
                        <a:t>Trauma craneoencefálico</a:t>
                      </a:r>
                    </a:p>
                    <a:p>
                      <a:pPr marL="342900" lvl="0" indent="-342900" algn="l">
                        <a:buFont typeface="Arial" panose="020B0604020202020204" pitchFamily="34" charset="0"/>
                        <a:buChar char="-"/>
                      </a:pPr>
                      <a:r>
                        <a:rPr lang="es-MX" sz="2000" b="1" dirty="0">
                          <a:effectLst/>
                        </a:rPr>
                        <a:t>Trauma de tórax</a:t>
                      </a:r>
                    </a:p>
                    <a:p>
                      <a:pPr marL="342900" lvl="0" indent="-342900" algn="l">
                        <a:buFont typeface="Arial" panose="020B0604020202020204" pitchFamily="34" charset="0"/>
                        <a:buChar char="-"/>
                      </a:pPr>
                      <a:r>
                        <a:rPr lang="es-MX" sz="2000" b="1" dirty="0">
                          <a:effectLst/>
                        </a:rPr>
                        <a:t>Trauma de columna</a:t>
                      </a:r>
                    </a:p>
                    <a:p>
                      <a:pPr marL="342900" lvl="0" indent="-342900" algn="l">
                        <a:buFont typeface="Arial" panose="020B0604020202020204" pitchFamily="34" charset="0"/>
                        <a:buChar char="-"/>
                      </a:pPr>
                      <a:r>
                        <a:rPr lang="es-MX" sz="2000" b="1" dirty="0">
                          <a:effectLst/>
                        </a:rPr>
                        <a:t>Trauma pélvico y de extremidades</a:t>
                      </a:r>
                      <a:endParaRPr lang="es-MX"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95" marR="39695" marT="0" marB="0"/>
                </a:tc>
                <a:tc>
                  <a:txBody>
                    <a:bodyPr/>
                    <a:lstStyle/>
                    <a:p>
                      <a:pPr algn="ctr"/>
                      <a:r>
                        <a:rPr lang="es-MX" sz="2000" b="1" dirty="0">
                          <a:effectLst/>
                        </a:rPr>
                        <a:t>9</a:t>
                      </a:r>
                      <a:endParaRPr lang="es-MX"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95" marR="39695" marT="0" marB="0" anchor="ctr"/>
                </a:tc>
                <a:extLst>
                  <a:ext uri="{0D108BD9-81ED-4DB2-BD59-A6C34878D82A}">
                    <a16:rowId xmlns="" xmlns:a16="http://schemas.microsoft.com/office/drawing/2014/main" val="3287290975"/>
                  </a:ext>
                </a:extLst>
              </a:tr>
              <a:tr h="1637454">
                <a:tc>
                  <a:txBody>
                    <a:bodyPr/>
                    <a:lstStyle/>
                    <a:p>
                      <a:pPr algn="ctr"/>
                      <a:r>
                        <a:rPr lang="es-MX" sz="2000" b="1" dirty="0">
                          <a:effectLst/>
                        </a:rPr>
                        <a:t>IV</a:t>
                      </a:r>
                      <a:endParaRPr lang="es-MX"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95" marR="39695" marT="0" marB="0" anchor="ctr"/>
                </a:tc>
                <a:tc>
                  <a:txBody>
                    <a:bodyPr/>
                    <a:lstStyle/>
                    <a:p>
                      <a:pPr algn="l"/>
                      <a:r>
                        <a:rPr lang="es-MX" sz="2000" b="1" dirty="0">
                          <a:effectLst/>
                        </a:rPr>
                        <a:t>Urgencias Pediátricas</a:t>
                      </a:r>
                    </a:p>
                    <a:p>
                      <a:pPr marL="342900" lvl="0" indent="-342900" algn="l">
                        <a:buFont typeface="Arial" panose="020B0604020202020204" pitchFamily="34" charset="0"/>
                        <a:buChar char="-"/>
                      </a:pPr>
                      <a:r>
                        <a:rPr lang="es-MX" sz="2000" b="1" dirty="0">
                          <a:effectLst/>
                        </a:rPr>
                        <a:t>Diferencias anatómicas</a:t>
                      </a:r>
                    </a:p>
                    <a:p>
                      <a:pPr marL="342900" lvl="0" indent="-342900" algn="l">
                        <a:buFont typeface="Arial" panose="020B0604020202020204" pitchFamily="34" charset="0"/>
                        <a:buChar char="-"/>
                      </a:pPr>
                      <a:r>
                        <a:rPr lang="es-MX" sz="2000" b="1" dirty="0">
                          <a:effectLst/>
                        </a:rPr>
                        <a:t>Evaluación pediátrica</a:t>
                      </a:r>
                    </a:p>
                    <a:p>
                      <a:pPr marL="342900" lvl="0" indent="-342900" algn="l">
                        <a:buFont typeface="Arial" panose="020B0604020202020204" pitchFamily="34" charset="0"/>
                        <a:buChar char="-"/>
                      </a:pPr>
                      <a:r>
                        <a:rPr lang="es-MX" sz="2000" b="1" dirty="0">
                          <a:effectLst/>
                        </a:rPr>
                        <a:t>Trauma pediátrico</a:t>
                      </a:r>
                    </a:p>
                    <a:p>
                      <a:pPr marL="342900" lvl="0" indent="-342900" algn="l">
                        <a:buFont typeface="Arial" panose="020B0604020202020204" pitchFamily="34" charset="0"/>
                        <a:buChar char="-"/>
                      </a:pPr>
                      <a:r>
                        <a:rPr lang="es-MX" sz="2000" b="1" dirty="0">
                          <a:effectLst/>
                        </a:rPr>
                        <a:t>Intervenciones criticas</a:t>
                      </a:r>
                    </a:p>
                    <a:p>
                      <a:pPr marL="342900" lvl="0" indent="-342900" algn="l">
                        <a:buFont typeface="Arial" panose="020B0604020202020204" pitchFamily="34" charset="0"/>
                        <a:buChar char="-"/>
                      </a:pPr>
                      <a:r>
                        <a:rPr lang="es-MX" sz="2000" b="1" dirty="0">
                          <a:effectLst/>
                        </a:rPr>
                        <a:t>Síndrome de niño maltratado</a:t>
                      </a:r>
                      <a:endParaRPr lang="es-MX"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95" marR="39695" marT="0" marB="0"/>
                </a:tc>
                <a:tc>
                  <a:txBody>
                    <a:bodyPr/>
                    <a:lstStyle/>
                    <a:p>
                      <a:pPr algn="ctr"/>
                      <a:r>
                        <a:rPr lang="es-MX" sz="2000" b="1" dirty="0">
                          <a:effectLst/>
                        </a:rPr>
                        <a:t>9</a:t>
                      </a:r>
                      <a:endParaRPr lang="es-MX"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95" marR="39695" marT="0" marB="0" anchor="ctr"/>
                </a:tc>
                <a:extLst>
                  <a:ext uri="{0D108BD9-81ED-4DB2-BD59-A6C34878D82A}">
                    <a16:rowId xmlns="" xmlns:a16="http://schemas.microsoft.com/office/drawing/2014/main" val="2098787282"/>
                  </a:ext>
                </a:extLst>
              </a:tr>
              <a:tr h="2141285">
                <a:tc>
                  <a:txBody>
                    <a:bodyPr/>
                    <a:lstStyle/>
                    <a:p>
                      <a:pPr algn="ctr"/>
                      <a:r>
                        <a:rPr lang="es-MX" sz="2000" b="1" dirty="0">
                          <a:effectLst/>
                        </a:rPr>
                        <a:t>V</a:t>
                      </a:r>
                      <a:endParaRPr lang="es-MX"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95" marR="39695" marT="0" marB="0" anchor="ctr"/>
                </a:tc>
                <a:tc>
                  <a:txBody>
                    <a:bodyPr/>
                    <a:lstStyle/>
                    <a:p>
                      <a:pPr algn="l"/>
                      <a:r>
                        <a:rPr lang="es-MX" sz="2000" b="1" dirty="0">
                          <a:effectLst/>
                        </a:rPr>
                        <a:t>Urgencias Gineco  Obstétricas</a:t>
                      </a:r>
                    </a:p>
                    <a:p>
                      <a:pPr marL="342900" lvl="0" indent="-342900" algn="l">
                        <a:buFont typeface="Arial" panose="020B0604020202020204" pitchFamily="34" charset="0"/>
                        <a:buChar char="-"/>
                      </a:pPr>
                      <a:r>
                        <a:rPr lang="es-MX" sz="2000" b="1" dirty="0">
                          <a:effectLst/>
                        </a:rPr>
                        <a:t>Fases del trabajo de parto</a:t>
                      </a:r>
                    </a:p>
                    <a:p>
                      <a:pPr marL="342900" lvl="0" indent="-342900" algn="l">
                        <a:buFont typeface="Arial" panose="020B0604020202020204" pitchFamily="34" charset="0"/>
                        <a:buChar char="-"/>
                      </a:pPr>
                      <a:r>
                        <a:rPr lang="es-MX" sz="2000" b="1" dirty="0">
                          <a:effectLst/>
                        </a:rPr>
                        <a:t>Evaluación obstétrica</a:t>
                      </a:r>
                    </a:p>
                    <a:p>
                      <a:pPr marL="342900" lvl="0" indent="-342900" algn="l">
                        <a:buFont typeface="Arial" panose="020B0604020202020204" pitchFamily="34" charset="0"/>
                        <a:buChar char="-"/>
                      </a:pPr>
                      <a:r>
                        <a:rPr lang="es-MX" sz="2000" b="1" dirty="0">
                          <a:effectLst/>
                        </a:rPr>
                        <a:t>Parto fortuito</a:t>
                      </a:r>
                    </a:p>
                    <a:p>
                      <a:pPr marL="342900" lvl="0" indent="-342900" algn="l">
                        <a:buFont typeface="Arial" panose="020B0604020202020204" pitchFamily="34" charset="0"/>
                        <a:buChar char="-"/>
                      </a:pPr>
                      <a:r>
                        <a:rPr lang="es-MX" sz="2000" b="1" dirty="0">
                          <a:effectLst/>
                        </a:rPr>
                        <a:t>Evaluación neonatal</a:t>
                      </a:r>
                    </a:p>
                    <a:p>
                      <a:pPr marL="342900" lvl="0" indent="-342900" algn="l">
                        <a:buFont typeface="Arial" panose="020B0604020202020204" pitchFamily="34" charset="0"/>
                        <a:buChar char="-"/>
                      </a:pPr>
                      <a:r>
                        <a:rPr lang="es-MX" sz="2000" b="1" dirty="0">
                          <a:effectLst/>
                        </a:rPr>
                        <a:t>Complicaciones </a:t>
                      </a:r>
                    </a:p>
                    <a:p>
                      <a:pPr marL="342900" lvl="0" indent="-342900" algn="l">
                        <a:buFont typeface="Arial" panose="020B0604020202020204" pitchFamily="34" charset="0"/>
                        <a:buChar char="-"/>
                      </a:pPr>
                      <a:r>
                        <a:rPr lang="es-MX" sz="2000" b="1" dirty="0">
                          <a:effectLst/>
                        </a:rPr>
                        <a:t>Trauma en el embarazo</a:t>
                      </a:r>
                      <a:endParaRPr lang="es-MX"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95" marR="39695" marT="0" marB="0"/>
                </a:tc>
                <a:tc>
                  <a:txBody>
                    <a:bodyPr/>
                    <a:lstStyle/>
                    <a:p>
                      <a:pPr algn="ctr"/>
                      <a:r>
                        <a:rPr lang="es-MX" sz="2000" b="1" dirty="0">
                          <a:effectLst/>
                        </a:rPr>
                        <a:t>9</a:t>
                      </a:r>
                      <a:endParaRPr lang="es-MX"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95" marR="39695" marT="0" marB="0" anchor="ctr"/>
                </a:tc>
                <a:extLst>
                  <a:ext uri="{0D108BD9-81ED-4DB2-BD59-A6C34878D82A}">
                    <a16:rowId xmlns="" xmlns:a16="http://schemas.microsoft.com/office/drawing/2014/main" val="2904147501"/>
                  </a:ext>
                </a:extLst>
              </a:tr>
              <a:tr h="251915">
                <a:tc>
                  <a:txBody>
                    <a:bodyPr/>
                    <a:lstStyle/>
                    <a:p>
                      <a:pPr algn="ctr"/>
                      <a:r>
                        <a:rPr lang="es-MX" sz="2000" b="1">
                          <a:effectLst/>
                        </a:rPr>
                        <a:t> </a:t>
                      </a:r>
                      <a:endParaRPr lang="es-MX"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95" marR="39695" marT="0" marB="0"/>
                </a:tc>
                <a:tc>
                  <a:txBody>
                    <a:bodyPr/>
                    <a:lstStyle/>
                    <a:p>
                      <a:pPr algn="ctr"/>
                      <a:r>
                        <a:rPr lang="es-MX" sz="2000" b="1">
                          <a:effectLst/>
                        </a:rPr>
                        <a:t>HORAS TOTALES</a:t>
                      </a:r>
                      <a:endParaRPr lang="es-MX"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95" marR="39695" marT="0" marB="0"/>
                </a:tc>
                <a:tc>
                  <a:txBody>
                    <a:bodyPr/>
                    <a:lstStyle/>
                    <a:p>
                      <a:pPr algn="ctr"/>
                      <a:r>
                        <a:rPr lang="es-MX" sz="2000" b="1" dirty="0">
                          <a:effectLst/>
                        </a:rPr>
                        <a:t>45</a:t>
                      </a:r>
                      <a:endParaRPr lang="es-MX"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95" marR="39695" marT="0" marB="0"/>
                </a:tc>
                <a:extLst>
                  <a:ext uri="{0D108BD9-81ED-4DB2-BD59-A6C34878D82A}">
                    <a16:rowId xmlns="" xmlns:a16="http://schemas.microsoft.com/office/drawing/2014/main" val="2909800140"/>
                  </a:ext>
                </a:extLst>
              </a:tr>
            </a:tbl>
          </a:graphicData>
        </a:graphic>
      </p:graphicFrame>
      <p:graphicFrame>
        <p:nvGraphicFramePr>
          <p:cNvPr id="4" name="Tabla 3">
            <a:extLst>
              <a:ext uri="{FF2B5EF4-FFF2-40B4-BE49-F238E27FC236}">
                <a16:creationId xmlns="" xmlns:a16="http://schemas.microsoft.com/office/drawing/2014/main" id="{8D099C0B-34FE-4EC1-A9C2-994A7F074529}"/>
              </a:ext>
            </a:extLst>
          </p:cNvPr>
          <p:cNvGraphicFramePr>
            <a:graphicFrameLocks noGrp="1"/>
          </p:cNvGraphicFramePr>
          <p:nvPr>
            <p:extLst>
              <p:ext uri="{D42A27DB-BD31-4B8C-83A1-F6EECF244321}">
                <p14:modId xmlns:p14="http://schemas.microsoft.com/office/powerpoint/2010/main" val="964941957"/>
              </p:ext>
            </p:extLst>
          </p:nvPr>
        </p:nvGraphicFramePr>
        <p:xfrm>
          <a:off x="12517121" y="3350076"/>
          <a:ext cx="10474959" cy="8137755"/>
        </p:xfrm>
        <a:graphic>
          <a:graphicData uri="http://schemas.openxmlformats.org/drawingml/2006/table">
            <a:tbl>
              <a:tblPr firstRow="1" firstCol="1" bandRow="1">
                <a:tableStyleId>{5940675A-B579-460E-94D1-54222C63F5DA}</a:tableStyleId>
              </a:tblPr>
              <a:tblGrid>
                <a:gridCol w="1838303">
                  <a:extLst>
                    <a:ext uri="{9D8B030D-6E8A-4147-A177-3AD203B41FA5}">
                      <a16:colId xmlns="" xmlns:a16="http://schemas.microsoft.com/office/drawing/2014/main" val="257983646"/>
                    </a:ext>
                  </a:extLst>
                </a:gridCol>
                <a:gridCol w="6982442">
                  <a:extLst>
                    <a:ext uri="{9D8B030D-6E8A-4147-A177-3AD203B41FA5}">
                      <a16:colId xmlns="" xmlns:a16="http://schemas.microsoft.com/office/drawing/2014/main" val="1418654533"/>
                    </a:ext>
                  </a:extLst>
                </a:gridCol>
                <a:gridCol w="1654214">
                  <a:extLst>
                    <a:ext uri="{9D8B030D-6E8A-4147-A177-3AD203B41FA5}">
                      <a16:colId xmlns="" xmlns:a16="http://schemas.microsoft.com/office/drawing/2014/main" val="3883475827"/>
                    </a:ext>
                  </a:extLst>
                </a:gridCol>
              </a:tblGrid>
              <a:tr h="540515">
                <a:tc>
                  <a:txBody>
                    <a:bodyPr/>
                    <a:lstStyle/>
                    <a:p>
                      <a:pPr algn="ctr"/>
                      <a:r>
                        <a:rPr lang="es-MX" sz="2400" b="1" dirty="0">
                          <a:effectLst/>
                        </a:rPr>
                        <a:t>MODULO</a:t>
                      </a:r>
                      <a:endParaRPr lang="es-MX"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MX" sz="2400" b="1" dirty="0">
                          <a:effectLst/>
                        </a:rPr>
                        <a:t>TEMA</a:t>
                      </a:r>
                      <a:endParaRPr lang="es-MX"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MX" sz="2400" b="1" dirty="0">
                          <a:effectLst/>
                        </a:rPr>
                        <a:t>HORAS</a:t>
                      </a:r>
                      <a:endParaRPr lang="es-MX"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855826671"/>
                  </a:ext>
                </a:extLst>
              </a:tr>
              <a:tr h="540515">
                <a:tc>
                  <a:txBody>
                    <a:bodyPr/>
                    <a:lstStyle/>
                    <a:p>
                      <a:pPr algn="ctr"/>
                      <a:r>
                        <a:rPr lang="es-MX" sz="2400" b="1" dirty="0">
                          <a:effectLst/>
                        </a:rPr>
                        <a:t>I</a:t>
                      </a:r>
                      <a:endParaRPr lang="es-MX"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s-MX" sz="2400" b="1" dirty="0">
                          <a:effectLst/>
                        </a:rPr>
                        <a:t>Introducción al Servicio de Emergencias</a:t>
                      </a:r>
                      <a:endParaRPr lang="es-MX"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MX" sz="2400" b="1" dirty="0">
                          <a:effectLst/>
                        </a:rPr>
                        <a:t>30</a:t>
                      </a:r>
                      <a:endParaRPr lang="es-MX"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482404869"/>
                  </a:ext>
                </a:extLst>
              </a:tr>
              <a:tr h="540515">
                <a:tc>
                  <a:txBody>
                    <a:bodyPr/>
                    <a:lstStyle/>
                    <a:p>
                      <a:pPr algn="ctr"/>
                      <a:r>
                        <a:rPr lang="es-MX" sz="2400" b="1" dirty="0">
                          <a:effectLst/>
                        </a:rPr>
                        <a:t>II</a:t>
                      </a:r>
                      <a:endParaRPr lang="es-MX"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s-MX" sz="2400" b="1">
                          <a:effectLst/>
                        </a:rPr>
                        <a:t>Anatomía y Fisiología</a:t>
                      </a:r>
                      <a:endParaRPr lang="es-MX"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MX" sz="2400" b="1">
                          <a:effectLst/>
                        </a:rPr>
                        <a:t>40</a:t>
                      </a:r>
                      <a:endParaRPr lang="es-MX"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349714440"/>
                  </a:ext>
                </a:extLst>
              </a:tr>
              <a:tr h="540515">
                <a:tc>
                  <a:txBody>
                    <a:bodyPr/>
                    <a:lstStyle/>
                    <a:p>
                      <a:pPr algn="ctr"/>
                      <a:r>
                        <a:rPr lang="es-MX" sz="2400" b="1" dirty="0">
                          <a:effectLst/>
                        </a:rPr>
                        <a:t>III</a:t>
                      </a:r>
                      <a:endParaRPr lang="es-MX"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s-MX" sz="2400" b="1">
                          <a:effectLst/>
                        </a:rPr>
                        <a:t>Exploración Física</a:t>
                      </a:r>
                      <a:endParaRPr lang="es-MX"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MX" sz="2400" b="1">
                          <a:effectLst/>
                        </a:rPr>
                        <a:t>40</a:t>
                      </a:r>
                      <a:endParaRPr lang="es-MX"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337839525"/>
                  </a:ext>
                </a:extLst>
              </a:tr>
              <a:tr h="540515">
                <a:tc>
                  <a:txBody>
                    <a:bodyPr/>
                    <a:lstStyle/>
                    <a:p>
                      <a:pPr algn="ctr"/>
                      <a:r>
                        <a:rPr lang="es-MX" sz="2400" b="1" dirty="0">
                          <a:effectLst/>
                        </a:rPr>
                        <a:t>IV</a:t>
                      </a:r>
                      <a:endParaRPr lang="es-MX"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s-MX" sz="2400" b="1">
                          <a:effectLst/>
                        </a:rPr>
                        <a:t>Soporte Vital</a:t>
                      </a:r>
                      <a:endParaRPr lang="es-MX"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MX" sz="2400" b="1">
                          <a:effectLst/>
                        </a:rPr>
                        <a:t>40</a:t>
                      </a:r>
                      <a:endParaRPr lang="es-MX"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446102915"/>
                  </a:ext>
                </a:extLst>
              </a:tr>
              <a:tr h="540515">
                <a:tc>
                  <a:txBody>
                    <a:bodyPr/>
                    <a:lstStyle/>
                    <a:p>
                      <a:pPr algn="ctr"/>
                      <a:r>
                        <a:rPr lang="es-MX" sz="2400" b="1" dirty="0">
                          <a:effectLst/>
                        </a:rPr>
                        <a:t>V</a:t>
                      </a:r>
                      <a:endParaRPr lang="es-MX"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s-MX" sz="2400" b="1" dirty="0">
                          <a:effectLst/>
                        </a:rPr>
                        <a:t>Evaluación de la Escena y Cinemática</a:t>
                      </a:r>
                      <a:endParaRPr lang="es-MX"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MX" sz="2400" b="1" dirty="0">
                          <a:effectLst/>
                        </a:rPr>
                        <a:t>40</a:t>
                      </a:r>
                      <a:endParaRPr lang="es-MX"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603937243"/>
                  </a:ext>
                </a:extLst>
              </a:tr>
              <a:tr h="540515">
                <a:tc>
                  <a:txBody>
                    <a:bodyPr/>
                    <a:lstStyle/>
                    <a:p>
                      <a:pPr algn="ctr"/>
                      <a:r>
                        <a:rPr lang="es-MX" sz="2400" b="1">
                          <a:effectLst/>
                        </a:rPr>
                        <a:t>VI</a:t>
                      </a:r>
                      <a:endParaRPr lang="es-MX"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s-MX" sz="2400" b="1">
                          <a:effectLst/>
                        </a:rPr>
                        <a:t>Primeras Atenciones de Emergencia</a:t>
                      </a:r>
                      <a:endParaRPr lang="es-MX"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MX" sz="2400" b="1">
                          <a:effectLst/>
                        </a:rPr>
                        <a:t>40</a:t>
                      </a:r>
                      <a:endParaRPr lang="es-MX"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946648869"/>
                  </a:ext>
                </a:extLst>
              </a:tr>
              <a:tr h="540515">
                <a:tc>
                  <a:txBody>
                    <a:bodyPr/>
                    <a:lstStyle/>
                    <a:p>
                      <a:pPr algn="ctr"/>
                      <a:r>
                        <a:rPr lang="es-MX" sz="2400" b="1" dirty="0">
                          <a:effectLst/>
                        </a:rPr>
                        <a:t>VII</a:t>
                      </a:r>
                      <a:endParaRPr lang="es-MX"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s-MX" sz="2400" b="1">
                          <a:effectLst/>
                        </a:rPr>
                        <a:t>Emergencias Traumatológicas</a:t>
                      </a:r>
                      <a:endParaRPr lang="es-MX"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MX" sz="2400" b="1">
                          <a:effectLst/>
                        </a:rPr>
                        <a:t>40</a:t>
                      </a:r>
                      <a:endParaRPr lang="es-MX"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213281566"/>
                  </a:ext>
                </a:extLst>
              </a:tr>
              <a:tr h="540515">
                <a:tc>
                  <a:txBody>
                    <a:bodyPr/>
                    <a:lstStyle/>
                    <a:p>
                      <a:pPr algn="ctr"/>
                      <a:r>
                        <a:rPr lang="es-MX" sz="2400" b="1" dirty="0">
                          <a:effectLst/>
                        </a:rPr>
                        <a:t>VIII</a:t>
                      </a:r>
                      <a:endParaRPr lang="es-MX"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s-MX" sz="2400" b="1" dirty="0">
                          <a:effectLst/>
                        </a:rPr>
                        <a:t>Emergencias Médicas</a:t>
                      </a:r>
                      <a:endParaRPr lang="es-MX"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MX" sz="2400" b="1">
                          <a:effectLst/>
                        </a:rPr>
                        <a:t>40</a:t>
                      </a:r>
                      <a:endParaRPr lang="es-MX"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761932597"/>
                  </a:ext>
                </a:extLst>
              </a:tr>
              <a:tr h="540515">
                <a:tc>
                  <a:txBody>
                    <a:bodyPr/>
                    <a:lstStyle/>
                    <a:p>
                      <a:pPr algn="ctr"/>
                      <a:r>
                        <a:rPr lang="es-MX" sz="2400" b="1" dirty="0">
                          <a:effectLst/>
                        </a:rPr>
                        <a:t>IX</a:t>
                      </a:r>
                      <a:endParaRPr lang="es-MX"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s-MX" sz="2400" b="1">
                          <a:effectLst/>
                        </a:rPr>
                        <a:t>Emergencias Obstétricas</a:t>
                      </a:r>
                      <a:endParaRPr lang="es-MX"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MX" sz="2400" b="1">
                          <a:effectLst/>
                        </a:rPr>
                        <a:t>40</a:t>
                      </a:r>
                      <a:endParaRPr lang="es-MX"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743056006"/>
                  </a:ext>
                </a:extLst>
              </a:tr>
              <a:tr h="1081031">
                <a:tc>
                  <a:txBody>
                    <a:bodyPr/>
                    <a:lstStyle/>
                    <a:p>
                      <a:pPr algn="ctr"/>
                      <a:r>
                        <a:rPr lang="es-MX" sz="2400" b="1" dirty="0">
                          <a:effectLst/>
                        </a:rPr>
                        <a:t>X</a:t>
                      </a:r>
                      <a:endParaRPr lang="es-MX"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s-MX" sz="2400" b="1" dirty="0">
                          <a:effectLst/>
                        </a:rPr>
                        <a:t>Sistema de Radiocomunicación y Documentación</a:t>
                      </a:r>
                      <a:endParaRPr lang="es-MX"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MX" sz="2400" b="1" dirty="0">
                          <a:effectLst/>
                        </a:rPr>
                        <a:t>40</a:t>
                      </a:r>
                      <a:endParaRPr lang="es-MX"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195277034"/>
                  </a:ext>
                </a:extLst>
              </a:tr>
              <a:tr h="540515">
                <a:tc>
                  <a:txBody>
                    <a:bodyPr/>
                    <a:lstStyle/>
                    <a:p>
                      <a:pPr algn="ctr"/>
                      <a:r>
                        <a:rPr lang="es-MX" sz="2400" b="1">
                          <a:effectLst/>
                        </a:rPr>
                        <a:t>XI</a:t>
                      </a:r>
                      <a:endParaRPr lang="es-MX"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s-MX" sz="2400" b="1" dirty="0">
                          <a:effectLst/>
                        </a:rPr>
                        <a:t>Sistema de Comando de Incidentes</a:t>
                      </a:r>
                      <a:endParaRPr lang="es-MX"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MX" sz="2400" b="1" dirty="0">
                          <a:effectLst/>
                        </a:rPr>
                        <a:t>30</a:t>
                      </a:r>
                      <a:endParaRPr lang="es-MX"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649708000"/>
                  </a:ext>
                </a:extLst>
              </a:tr>
              <a:tr h="540515">
                <a:tc>
                  <a:txBody>
                    <a:bodyPr/>
                    <a:lstStyle/>
                    <a:p>
                      <a:pPr algn="ctr"/>
                      <a:r>
                        <a:rPr lang="es-MX" sz="2400" b="1" dirty="0">
                          <a:effectLst/>
                        </a:rPr>
                        <a:t>XII</a:t>
                      </a:r>
                      <a:endParaRPr lang="es-MX"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s-MX" sz="2400" b="1" dirty="0">
                          <a:effectLst/>
                        </a:rPr>
                        <a:t>Practica de campo a bordo de ambulancia</a:t>
                      </a:r>
                      <a:endParaRPr lang="es-MX"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MX" sz="2400" b="1">
                          <a:effectLst/>
                        </a:rPr>
                        <a:t>140</a:t>
                      </a:r>
                      <a:endParaRPr lang="es-MX"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142286821"/>
                  </a:ext>
                </a:extLst>
              </a:tr>
              <a:tr h="570544">
                <a:tc>
                  <a:txBody>
                    <a:bodyPr/>
                    <a:lstStyle/>
                    <a:p>
                      <a:r>
                        <a:rPr lang="es-MX" sz="2400" b="1" dirty="0">
                          <a:effectLst/>
                        </a:rPr>
                        <a:t> </a:t>
                      </a:r>
                      <a:endParaRPr lang="es-MX"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MX" sz="2400" b="1">
                          <a:effectLst/>
                        </a:rPr>
                        <a:t>HORAS TOTALES</a:t>
                      </a:r>
                      <a:endParaRPr lang="es-MX"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MX" sz="2400" b="1" dirty="0">
                          <a:effectLst/>
                        </a:rPr>
                        <a:t>560</a:t>
                      </a:r>
                      <a:endParaRPr lang="es-MX"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334430661"/>
                  </a:ext>
                </a:extLst>
              </a:tr>
            </a:tbl>
          </a:graphicData>
        </a:graphic>
      </p:graphicFrame>
    </p:spTree>
    <p:extLst>
      <p:ext uri="{BB962C8B-B14F-4D97-AF65-F5344CB8AC3E}">
        <p14:creationId xmlns:p14="http://schemas.microsoft.com/office/powerpoint/2010/main" val="4195909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377184" y="-1094998"/>
            <a:ext cx="19469451" cy="219710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7000" dirty="0">
                <a:solidFill>
                  <a:srgbClr val="972740"/>
                </a:solidFill>
                <a:ea typeface="Times Roman"/>
                <a:cs typeface="Times Roman"/>
              </a:rPr>
              <a:t>MEDIDAS DE FORTALECIMIENTO</a:t>
            </a:r>
            <a:endParaRPr lang="es-ES" sz="7000" dirty="0">
              <a:solidFill>
                <a:srgbClr val="972740"/>
              </a:solidFill>
              <a:latin typeface="Times Roman"/>
              <a:ea typeface="Times Roman"/>
              <a:cs typeface="Times Roman"/>
              <a:sym typeface="Times Roman"/>
            </a:endParaRPr>
          </a:p>
        </p:txBody>
      </p:sp>
      <p:sp>
        <p:nvSpPr>
          <p:cNvPr id="6" name="Se tienen 2001 sitios con cámaras del proyecto 8K, que fue la primer etapa de instalación de cámaras de vigilancia. Es decir que se trata de equipo colocado en el año 2009. En el año 2022 cumplirán 13 años en funcionamiento"/>
          <p:cNvSpPr txBox="1">
            <a:spLocks/>
          </p:cNvSpPr>
          <p:nvPr/>
        </p:nvSpPr>
        <p:spPr>
          <a:xfrm>
            <a:off x="377183" y="-306574"/>
            <a:ext cx="19469451" cy="219710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l" defTabSz="457200" rtl="0" latinLnBrk="0">
              <a:lnSpc>
                <a:spcPct val="100000"/>
              </a:lnSpc>
              <a:spcBef>
                <a:spcPts val="0"/>
              </a:spcBef>
              <a:spcAft>
                <a:spcPts val="0"/>
              </a:spcAft>
              <a:buClrTx/>
              <a:buSzTx/>
              <a:buFontTx/>
              <a:buNone/>
              <a:tabLst/>
              <a:defRPr sz="3100" b="1" i="0" u="none" strike="noStrike" cap="none" spc="0" baseline="0">
                <a:solidFill>
                  <a:srgbClr val="000000"/>
                </a:solidFill>
                <a:uFillTx/>
                <a:latin typeface="Gotham-Book"/>
                <a:ea typeface="Gotham-Book"/>
                <a:cs typeface="Gotham-Book"/>
                <a:sym typeface="Gotham-Book"/>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spcBef>
                <a:spcPts val="1200"/>
              </a:spcBef>
              <a:spcAft>
                <a:spcPts val="1200"/>
              </a:spcAft>
            </a:pPr>
            <a:r>
              <a:rPr lang="es-ES" sz="6000" dirty="0">
                <a:solidFill>
                  <a:srgbClr val="275B4E"/>
                </a:solidFill>
                <a:ea typeface="Times Roman"/>
                <a:cs typeface="Times Roman"/>
              </a:rPr>
              <a:t>RECURSOS HUMANOS </a:t>
            </a:r>
            <a:endParaRPr lang="es-ES" sz="6000" dirty="0">
              <a:solidFill>
                <a:srgbClr val="275B4E"/>
              </a:solidFill>
              <a:latin typeface="Times Roman"/>
              <a:ea typeface="Times Roman"/>
              <a:cs typeface="Times Roman"/>
              <a:sym typeface="Times Roman"/>
            </a:endParaRPr>
          </a:p>
        </p:txBody>
      </p:sp>
      <p:pic>
        <p:nvPicPr>
          <p:cNvPr id="4" name="Imagen 3">
            <a:extLst>
              <a:ext uri="{FF2B5EF4-FFF2-40B4-BE49-F238E27FC236}">
                <a16:creationId xmlns="" xmlns:a16="http://schemas.microsoft.com/office/drawing/2014/main" id="{6073B179-4026-4FB6-A316-5AA69788A8FC}"/>
              </a:ext>
            </a:extLst>
          </p:cNvPr>
          <p:cNvPicPr>
            <a:picLocks noChangeAspect="1"/>
          </p:cNvPicPr>
          <p:nvPr/>
        </p:nvPicPr>
        <p:blipFill rotWithShape="1">
          <a:blip r:embed="rId3"/>
          <a:srcRect l="1008" t="8035" r="8714" b="4478"/>
          <a:stretch/>
        </p:blipFill>
        <p:spPr>
          <a:xfrm>
            <a:off x="1185081" y="1890529"/>
            <a:ext cx="22013838" cy="11999746"/>
          </a:xfrm>
          <a:prstGeom prst="rect">
            <a:avLst/>
          </a:prstGeom>
        </p:spPr>
      </p:pic>
    </p:spTree>
    <p:extLst>
      <p:ext uri="{BB962C8B-B14F-4D97-AF65-F5344CB8AC3E}">
        <p14:creationId xmlns:p14="http://schemas.microsoft.com/office/powerpoint/2010/main" val="20276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5675</TotalTime>
  <Words>706</Words>
  <Application>Microsoft Office PowerPoint</Application>
  <PresentationFormat>Personalizado</PresentationFormat>
  <Paragraphs>202</Paragraphs>
  <Slides>14</Slides>
  <Notes>12</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21_BasicWhite</vt:lpstr>
      <vt:lpstr>   Salvando Vidas  FORTALECIMIENTO DEL SISTEMA DE AMBULANCIAS DE LA CIUDAD DE MÉXICO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Salvando Vidas  FORTALECIMIENTO DEL SISTEMA DE AMBULANCIAS DE LA CIUDAD DE MÉXICO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RENOVACIÓN Y PROYECTOS</dc:title>
  <dc:creator>Edith Palomera Mancilla</dc:creator>
  <cp:lastModifiedBy>Rebeca Rocha Camarena</cp:lastModifiedBy>
  <cp:revision>115</cp:revision>
  <dcterms:modified xsi:type="dcterms:W3CDTF">2022-02-21T15:43:25Z</dcterms:modified>
</cp:coreProperties>
</file>